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256" r:id="rId2"/>
    <p:sldId id="350" r:id="rId3"/>
    <p:sldId id="262" r:id="rId4"/>
    <p:sldId id="357" r:id="rId5"/>
    <p:sldId id="358" r:id="rId6"/>
    <p:sldId id="359" r:id="rId7"/>
    <p:sldId id="356" r:id="rId8"/>
    <p:sldId id="346" r:id="rId9"/>
    <p:sldId id="279" r:id="rId10"/>
    <p:sldId id="367" r:id="rId11"/>
    <p:sldId id="368" r:id="rId12"/>
    <p:sldId id="267" r:id="rId13"/>
    <p:sldId id="360" r:id="rId14"/>
    <p:sldId id="361" r:id="rId15"/>
    <p:sldId id="362" r:id="rId16"/>
    <p:sldId id="270" r:id="rId17"/>
    <p:sldId id="282" r:id="rId18"/>
    <p:sldId id="283" r:id="rId19"/>
    <p:sldId id="286" r:id="rId20"/>
    <p:sldId id="288" r:id="rId21"/>
    <p:sldId id="287" r:id="rId22"/>
    <p:sldId id="290" r:id="rId23"/>
    <p:sldId id="289" r:id="rId24"/>
    <p:sldId id="275" r:id="rId25"/>
    <p:sldId id="351" r:id="rId26"/>
    <p:sldId id="366" r:id="rId27"/>
    <p:sldId id="365" r:id="rId28"/>
    <p:sldId id="364" r:id="rId29"/>
    <p:sldId id="330" r:id="rId30"/>
    <p:sldId id="374" r:id="rId31"/>
    <p:sldId id="375" r:id="rId32"/>
    <p:sldId id="369" r:id="rId33"/>
    <p:sldId id="370" r:id="rId34"/>
    <p:sldId id="371" r:id="rId35"/>
    <p:sldId id="372" r:id="rId36"/>
    <p:sldId id="352" r:id="rId37"/>
    <p:sldId id="331" r:id="rId38"/>
    <p:sldId id="342" r:id="rId39"/>
    <p:sldId id="343" r:id="rId40"/>
    <p:sldId id="344" r:id="rId41"/>
    <p:sldId id="345" r:id="rId42"/>
    <p:sldId id="306" r:id="rId43"/>
    <p:sldId id="307" r:id="rId44"/>
    <p:sldId id="308" r:id="rId45"/>
    <p:sldId id="376" r:id="rId46"/>
    <p:sldId id="377" r:id="rId47"/>
    <p:sldId id="329" r:id="rId48"/>
    <p:sldId id="319" r:id="rId49"/>
    <p:sldId id="378" r:id="rId50"/>
    <p:sldId id="379" r:id="rId51"/>
    <p:sldId id="355" r:id="rId52"/>
    <p:sldId id="353" r:id="rId53"/>
    <p:sldId id="354" r:id="rId54"/>
    <p:sldId id="276" r:id="rId55"/>
    <p:sldId id="273" r:id="rId56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59"/>
      <p:italic r:id="rId60"/>
    </p:embeddedFont>
    <p:embeddedFont>
      <p:font typeface="맑은 고딕" panose="020B0503020000020004" pitchFamily="50" charset="-127"/>
      <p:regular r:id="rId61"/>
      <p:bold r:id="rId62"/>
    </p:embeddedFont>
    <p:embeddedFont>
      <p:font typeface="함초롬돋움" panose="020B0504000101010101" pitchFamily="50" charset="-127"/>
      <p:regular r:id="rId63"/>
      <p:bold r:id="rId64"/>
    </p:embeddedFont>
    <p:embeddedFont>
      <p:font typeface="나눔바른고딕" panose="020B0600000101010101" charset="-127"/>
      <p:regular r:id="rId65"/>
      <p:bold r:id="rId6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9pPr>
  </p:defaultTextStyle>
  <p:extLst>
    <p:ext uri="{EFAFB233-063F-42B5-8137-9DF3F51BA10A}">
      <p15:sldGuideLst xmlns:p15="http://schemas.microsoft.com/office/powerpoint/2012/main">
        <p15:guide id="1" orient="horz" pos="55" userDrawn="1">
          <p15:clr>
            <a:srgbClr val="A4A3A4"/>
          </p15:clr>
        </p15:guide>
        <p15:guide id="2" pos="1202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5" orient="horz" pos="31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B34"/>
    <a:srgbClr val="D0CECE"/>
    <a:srgbClr val="B2C7D9"/>
    <a:srgbClr val="7BCDCB"/>
    <a:srgbClr val="FFD53B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0853" autoAdjust="0"/>
  </p:normalViewPr>
  <p:slideViewPr>
    <p:cSldViewPr snapToGrid="0" showGuides="1">
      <p:cViewPr varScale="1">
        <p:scale>
          <a:sx n="110" d="100"/>
          <a:sy n="110" d="100"/>
        </p:scale>
        <p:origin x="1596" y="72"/>
      </p:cViewPr>
      <p:guideLst>
        <p:guide orient="horz" pos="55"/>
        <p:guide pos="1202"/>
        <p:guide pos="5602"/>
        <p:guide orient="horz" pos="31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F78AE-1DC9-4E95-AA68-17EB8BC53BA7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4B3AB-AE88-4FF7-8FA7-DE4678F6F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881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2159322-6C85-4127-9E81-7F8BF0D70E1A}" type="datetimeFigureOut">
              <a:rPr lang="zh-CN" altLang="en-US" smtClean="0"/>
              <a:pPr/>
              <a:t>2018/12/14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AEA76D6-C0AA-410F-9DDC-526F0CB07C6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218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지금부터 </a:t>
            </a:r>
            <a:r>
              <a:rPr lang="ko-KR" altLang="en-US" dirty="0" err="1" smtClean="0"/>
              <a:t>인디스커</a:t>
            </a:r>
            <a:r>
              <a:rPr lang="ko-KR" altLang="en-US" dirty="0" smtClean="0"/>
              <a:t> 팀 발표를 시작하겠습니다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793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인더뮤직에서는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버스커를</a:t>
            </a:r>
            <a:r>
              <a:rPr lang="ko-KR" altLang="en-US" baseline="0" dirty="0" smtClean="0"/>
              <a:t> 소개하는</a:t>
            </a:r>
            <a:r>
              <a:rPr lang="ko-KR" altLang="en-US" dirty="0" smtClean="0"/>
              <a:t> 페이지가 있어 </a:t>
            </a:r>
            <a:r>
              <a:rPr lang="ko-KR" altLang="en-US" dirty="0" err="1" smtClean="0"/>
              <a:t>버스커</a:t>
            </a:r>
            <a:r>
              <a:rPr lang="ko-KR" altLang="en-US" dirty="0" smtClean="0"/>
              <a:t> 홍보에 도움이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3510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baseline="0" dirty="0" smtClean="0"/>
              <a:t>그러나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브로슈어처럼</a:t>
            </a:r>
            <a:r>
              <a:rPr lang="ko-KR" altLang="en-US" baseline="0" dirty="0" smtClean="0"/>
              <a:t> 생긴 홍보와 판매 위주의 정보는 사용자에게 일회성 정보만을 제공합니다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</a:t>
            </a:r>
            <a:r>
              <a:rPr lang="ko-KR" altLang="en-US" baseline="0" dirty="0" err="1" smtClean="0"/>
              <a:t>버스킹</a:t>
            </a:r>
            <a:r>
              <a:rPr lang="ko-KR" altLang="en-US" baseline="0" dirty="0" smtClean="0"/>
              <a:t> 플레이어와 마찬가지로 </a:t>
            </a:r>
            <a:r>
              <a:rPr lang="ko-KR" altLang="en-US" baseline="0" dirty="0" err="1" smtClean="0"/>
              <a:t>버스커와</a:t>
            </a:r>
            <a:r>
              <a:rPr lang="ko-KR" altLang="en-US" baseline="0" dirty="0" smtClean="0"/>
              <a:t> 무대제공자를 대상으로 한 페이지가 많아 일반인이 </a:t>
            </a:r>
            <a:r>
              <a:rPr lang="ko-KR" altLang="en-US" baseline="0" dirty="0" err="1" smtClean="0"/>
              <a:t>버스킹을</a:t>
            </a:r>
            <a:r>
              <a:rPr lang="ko-KR" altLang="en-US" baseline="0" dirty="0" smtClean="0"/>
              <a:t> 즐길 수 있는 </a:t>
            </a:r>
            <a:r>
              <a:rPr lang="ko-KR" altLang="en-US" baseline="0" dirty="0" err="1" smtClean="0"/>
              <a:t>컨텐츠가</a:t>
            </a:r>
            <a:r>
              <a:rPr lang="ko-KR" altLang="en-US" baseline="0" dirty="0" smtClean="0"/>
              <a:t> 부족합니다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167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이러한 두 사이트의 단점을 보완하고 장점을 살리기 위해 저희는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해결 방안을 토대로 프로그램을 만들었습니다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첫번째는</a:t>
            </a:r>
            <a:r>
              <a:rPr lang="ko-KR" altLang="en-US" dirty="0" smtClean="0"/>
              <a:t> 관객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일반인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들이 </a:t>
            </a:r>
            <a:r>
              <a:rPr lang="ko-KR" altLang="en-US" dirty="0" err="1" smtClean="0"/>
              <a:t>버스킹</a:t>
            </a:r>
            <a:r>
              <a:rPr lang="ko-KR" altLang="en-US" dirty="0" smtClean="0"/>
              <a:t> 정보를 쉽게 접근하게 만드는 것입니다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공연일정 뿐 아니라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지도를 통한 내 주변 공연 검색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무대 공연 사진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동영상을 제공함으로써 현장은 물론 방안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열에서도 </a:t>
            </a:r>
            <a:r>
              <a:rPr lang="ko-KR" altLang="en-US" baseline="0" dirty="0" err="1" smtClean="0"/>
              <a:t>버스킹을</a:t>
            </a:r>
            <a:r>
              <a:rPr lang="ko-KR" altLang="en-US" baseline="0" dirty="0" smtClean="0"/>
              <a:t> 즐길 수 있도록 만들었습니다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538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두번째</a:t>
            </a:r>
            <a:r>
              <a:rPr lang="ko-KR" altLang="en-US" dirty="0" smtClean="0"/>
              <a:t> 방법은 제한되지 않은 장소입니다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무대 제공자와의 체결된 일정만 올리는 것이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자신이 원하는 위치를 지도에 표시하여 공연 일정에 올릴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들어 제가 </a:t>
            </a:r>
            <a:r>
              <a:rPr lang="ko-KR" altLang="en-US" dirty="0" err="1" smtClean="0"/>
              <a:t>강남역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번 출구 옆에서 공연을 하고 싶은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지도에 그 위치를 표시하면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위치가 </a:t>
            </a:r>
            <a:r>
              <a:rPr lang="ko-KR" altLang="en-US" dirty="0" err="1" smtClean="0"/>
              <a:t>버스킹</a:t>
            </a:r>
            <a:r>
              <a:rPr lang="ko-KR" altLang="en-US" dirty="0" smtClean="0"/>
              <a:t> 위치에 표시됩니다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2601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세번째</a:t>
            </a:r>
            <a:r>
              <a:rPr lang="ko-KR" altLang="en-US" dirty="0" smtClean="0"/>
              <a:t> 방안은 다양한 </a:t>
            </a:r>
            <a:r>
              <a:rPr lang="ko-KR" altLang="en-US" dirty="0" err="1" smtClean="0"/>
              <a:t>버스커</a:t>
            </a:r>
            <a:r>
              <a:rPr lang="ko-KR" altLang="en-US" dirty="0" smtClean="0"/>
              <a:t> 홍보매체를 제공하는 것 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형식에 맞춰진 홍보가 아닌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버스커가</a:t>
            </a:r>
            <a:r>
              <a:rPr lang="ko-KR" altLang="en-US" baseline="0" dirty="0" smtClean="0"/>
              <a:t> 직접 자신의 사진과 동영상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댓글을</a:t>
            </a:r>
            <a:r>
              <a:rPr lang="ko-KR" altLang="en-US" baseline="0" smtClean="0"/>
              <a:t> 달면서 다양한 방법으로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747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이어서 저희 </a:t>
            </a:r>
            <a:r>
              <a:rPr lang="ko-KR" altLang="en-US" dirty="0" err="1" smtClean="0"/>
              <a:t>인디스커의</a:t>
            </a:r>
            <a:r>
              <a:rPr lang="ko-KR" altLang="en-US" dirty="0" smtClean="0"/>
              <a:t> 시스템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아키텍쳐에</a:t>
            </a:r>
            <a:r>
              <a:rPr lang="ko-KR" altLang="en-US" baseline="0" dirty="0" smtClean="0"/>
              <a:t> 대해 </a:t>
            </a:r>
            <a:r>
              <a:rPr lang="ko-KR" altLang="en-US" baseline="0" dirty="0" err="1" smtClean="0"/>
              <a:t>설명드리겠습니다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6651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UI </a:t>
            </a:r>
            <a:r>
              <a:rPr lang="en-US" altLang="ko-KR" dirty="0" err="1" smtClean="0"/>
              <a:t>ProtoType</a:t>
            </a:r>
            <a:r>
              <a:rPr lang="ko-KR" altLang="en-US" dirty="0" smtClean="0"/>
              <a:t>으로 </a:t>
            </a:r>
            <a:r>
              <a:rPr lang="en-US" altLang="ko-KR" dirty="0" err="1" smtClean="0"/>
              <a:t>KaKao</a:t>
            </a:r>
            <a:r>
              <a:rPr lang="en-US" altLang="ko-KR" dirty="0" smtClean="0"/>
              <a:t> Oven</a:t>
            </a:r>
            <a:r>
              <a:rPr lang="ko-KR" altLang="en-US" dirty="0" smtClean="0"/>
              <a:t>을 사용해서</a:t>
            </a:r>
            <a:r>
              <a:rPr lang="ko-KR" altLang="en-US" baseline="0" dirty="0" smtClean="0"/>
              <a:t> 피드백을 통해서 총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차에 걸쳐서 </a:t>
            </a:r>
            <a:r>
              <a:rPr lang="ko-KR" altLang="en-US" baseline="0" dirty="0" err="1" smtClean="0"/>
              <a:t>인디스커의</a:t>
            </a:r>
            <a:r>
              <a:rPr lang="ko-KR" altLang="en-US" baseline="0" dirty="0" smtClean="0"/>
              <a:t> 디자인을 구성하였습니다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0005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유스케이스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팀원간 의견과 구현방향이 </a:t>
            </a:r>
            <a:r>
              <a:rPr lang="ko-KR" altLang="en-US" dirty="0" err="1" smtClean="0"/>
              <a:t>다르기때문에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유스케이스를</a:t>
            </a:r>
            <a:r>
              <a:rPr lang="ko-KR" altLang="en-US" dirty="0" smtClean="0"/>
              <a:t> 만들어서 의견을 통일하고 원하는 방향으로 시스템을</a:t>
            </a:r>
            <a:r>
              <a:rPr lang="ko-KR" altLang="en-US" baseline="0" dirty="0" smtClean="0"/>
              <a:t> 만들었습니다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164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유스케이스</a:t>
            </a:r>
            <a:r>
              <a:rPr lang="ko-KR" altLang="en-US" dirty="0" smtClean="0"/>
              <a:t> 명세서를 참고함으로써 시스템이나 기능을 좀 더 수월하게 구현할 수 있었습니다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8629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다음 약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번의 작업을 통해 </a:t>
            </a:r>
            <a:r>
              <a:rPr lang="en-US" altLang="ko-KR" dirty="0" smtClean="0"/>
              <a:t>DB MODELING</a:t>
            </a:r>
            <a:r>
              <a:rPr lang="ko-KR" altLang="en-US" dirty="0" smtClean="0"/>
              <a:t>을 완성하였습니다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85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저희 발표는 주제선정 </a:t>
            </a:r>
            <a:r>
              <a:rPr lang="en-US" altLang="ko-KR" dirty="0" smtClean="0"/>
              <a:t>–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주요기능 소개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시연 동영상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시스템 </a:t>
            </a:r>
            <a:r>
              <a:rPr lang="ko-KR" altLang="en-US" baseline="0" dirty="0" err="1" smtClean="0"/>
              <a:t>아키텍쳐</a:t>
            </a:r>
            <a:r>
              <a:rPr lang="en-US" altLang="ko-KR" baseline="0" dirty="0" smtClean="0"/>
              <a:t> – </a:t>
            </a:r>
            <a:r>
              <a:rPr lang="ko-KR" altLang="en-US" baseline="0" dirty="0" smtClean="0"/>
              <a:t>팀원소개 순으로 진행됩니다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1442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baseline="0" dirty="0" smtClean="0"/>
              <a:t>각 팀원들이 맡은 기능을 구현하고 디자인 구성이 </a:t>
            </a:r>
            <a:r>
              <a:rPr lang="ko-KR" altLang="en-US" baseline="0" dirty="0" err="1" smtClean="0"/>
              <a:t>어느정도까지</a:t>
            </a:r>
            <a:r>
              <a:rPr lang="ko-KR" altLang="en-US" baseline="0" dirty="0" smtClean="0"/>
              <a:t> 진행되었는지 한눈에 관리할 수 있기 때문에 </a:t>
            </a:r>
            <a:r>
              <a:rPr lang="ko-KR" altLang="en-US" baseline="0" dirty="0" err="1" smtClean="0"/>
              <a:t>칸반보드로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Trello</a:t>
            </a:r>
            <a:r>
              <a:rPr lang="ko-KR" altLang="en-US" baseline="0" dirty="0" smtClean="0"/>
              <a:t>를 사용하였습니다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1680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그리고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을 통해 프로젝트 유지보수</a:t>
            </a:r>
            <a:r>
              <a:rPr lang="ko-KR" altLang="en-US" baseline="0" dirty="0" smtClean="0"/>
              <a:t> 및 분산관리를 하였고 </a:t>
            </a:r>
            <a:r>
              <a:rPr lang="en-US" altLang="ko-KR" baseline="0" dirty="0" err="1" smtClean="0"/>
              <a:t>gitHub</a:t>
            </a:r>
            <a:r>
              <a:rPr lang="ko-KR" altLang="en-US" baseline="0" dirty="0" smtClean="0"/>
              <a:t>를 사용하여 하나의 </a:t>
            </a:r>
            <a:r>
              <a:rPr lang="ko-KR" altLang="en-US" baseline="0" dirty="0" err="1" smtClean="0"/>
              <a:t>스토리지를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여러명이</a:t>
            </a:r>
            <a:r>
              <a:rPr lang="ko-KR" altLang="en-US" baseline="0" dirty="0" smtClean="0"/>
              <a:t> 공동으로 사용하였습니다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538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인디스커의</a:t>
            </a:r>
            <a:r>
              <a:rPr lang="ko-KR" altLang="en-US" dirty="0" smtClean="0"/>
              <a:t> 시스템 구성을 간단하게 소개하겠습니다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유저가 </a:t>
            </a:r>
            <a:r>
              <a:rPr lang="ko-KR" altLang="en-US" dirty="0" err="1" smtClean="0"/>
              <a:t>인디스커를</a:t>
            </a:r>
            <a:r>
              <a:rPr lang="ko-KR" altLang="en-US" dirty="0" smtClean="0"/>
              <a:t> 접속하게 되면 서버에 요청을 하여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0691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독립된 </a:t>
            </a:r>
            <a:r>
              <a:rPr lang="ko-KR" altLang="en-US" baseline="0" dirty="0" err="1" smtClean="0"/>
              <a:t>쓰레드가</a:t>
            </a:r>
            <a:r>
              <a:rPr lang="ko-KR" altLang="en-US" baseline="0" dirty="0" smtClean="0"/>
              <a:t> 필요한 기능을 구현하기 위해서 </a:t>
            </a:r>
            <a:r>
              <a:rPr lang="en-US" altLang="ko-KR" dirty="0" smtClean="0"/>
              <a:t>Spring Web</a:t>
            </a:r>
            <a:r>
              <a:rPr lang="en-US" altLang="ko-KR" baseline="0" dirty="0" smtClean="0"/>
              <a:t> MVC </a:t>
            </a:r>
            <a:r>
              <a:rPr lang="ko-KR" altLang="en-US" baseline="0" dirty="0" smtClean="0"/>
              <a:t>구조를 통해 각자의 역할을 수행합니다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데이터베이스가 필요하다면 </a:t>
            </a:r>
            <a:r>
              <a:rPr lang="en-US" altLang="ko-KR" baseline="0" dirty="0" smtClean="0"/>
              <a:t>DBMS</a:t>
            </a:r>
            <a:r>
              <a:rPr lang="ko-KR" altLang="en-US" baseline="0" dirty="0" smtClean="0"/>
              <a:t>를 이용하여 </a:t>
            </a:r>
            <a:r>
              <a:rPr lang="en-US" altLang="ko-KR" baseline="0" dirty="0" smtClean="0"/>
              <a:t>DAO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주입받아</a:t>
            </a:r>
            <a:r>
              <a:rPr lang="ko-KR" altLang="en-US" baseline="0" dirty="0" smtClean="0"/>
              <a:t> 데이터베이스를 처리합니다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9480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서버가 외부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와 관련된 요청을 받았다면 외부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에게 접근허용과 관련된 토큰을 넘겨주고</a:t>
            </a:r>
            <a:r>
              <a:rPr lang="ko-KR" altLang="en-US" baseline="0" dirty="0" smtClean="0"/>
              <a:t> 토큰을 받은 외부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는 서버가 필요한 데이터를 받습니다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1621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그렇게 </a:t>
            </a:r>
            <a:r>
              <a:rPr lang="ko-KR" altLang="en-US" dirty="0" err="1" smtClean="0"/>
              <a:t>렌더링된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뷰를</a:t>
            </a:r>
            <a:r>
              <a:rPr lang="ko-KR" altLang="en-US" dirty="0" smtClean="0"/>
              <a:t> 넘겨줌으로써 원하는 </a:t>
            </a:r>
            <a:r>
              <a:rPr lang="ko-KR" altLang="en-US" dirty="0" err="1" smtClean="0"/>
              <a:t>웹페이지를</a:t>
            </a:r>
            <a:r>
              <a:rPr lang="ko-KR" altLang="en-US" dirty="0" smtClean="0"/>
              <a:t> 출력하게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32983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앞서 설명한 외부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과 관련된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설명하겠습니다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첫번째는</a:t>
            </a:r>
            <a:r>
              <a:rPr lang="ko-KR" altLang="en-US" baseline="0" dirty="0" smtClean="0"/>
              <a:t> 개인 스케줄 등록입니다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버스커회원이</a:t>
            </a:r>
            <a:r>
              <a:rPr lang="ko-KR" altLang="en-US" baseline="0" dirty="0" smtClean="0"/>
              <a:t> 스케줄 등록을 위해 주소 검색을 실행하면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58816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서버는 주소를 받아서 우편번호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에게 주소를 넘겨서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230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우편번호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는 서버로부터 받은 주소를 통해</a:t>
            </a:r>
            <a:r>
              <a:rPr lang="ko-KR" altLang="en-US" baseline="0" dirty="0" smtClean="0"/>
              <a:t> 자체 </a:t>
            </a:r>
            <a:r>
              <a:rPr lang="ko-KR" altLang="en-US" baseline="0" dirty="0" err="1" smtClean="0"/>
              <a:t>필터링을</a:t>
            </a:r>
            <a:r>
              <a:rPr lang="ko-KR" altLang="en-US" baseline="0" dirty="0" smtClean="0"/>
              <a:t> 통해</a:t>
            </a:r>
            <a:r>
              <a:rPr lang="ko-KR" altLang="en-US" dirty="0" smtClean="0"/>
              <a:t> 상세 주소를 서버에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801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서버는 </a:t>
            </a:r>
            <a:r>
              <a:rPr lang="ko-KR" altLang="en-US" dirty="0" err="1" smtClean="0"/>
              <a:t>리턴받은</a:t>
            </a:r>
            <a:r>
              <a:rPr lang="ko-KR" altLang="en-US" dirty="0" smtClean="0"/>
              <a:t> 상세주소를 다음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에게 넘겨줘서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01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먼저 주제 선정입니다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곳에서는 크게 현재 상황과 문제점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해결하기 위한 방법과 기대되는 이점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마지막으로 저희 사이트의 </a:t>
            </a:r>
            <a:r>
              <a:rPr lang="ko-KR" altLang="en-US" dirty="0" err="1" smtClean="0"/>
              <a:t>타켓</a:t>
            </a:r>
            <a:r>
              <a:rPr lang="ko-KR" altLang="en-US" dirty="0" smtClean="0"/>
              <a:t> 유저</a:t>
            </a:r>
            <a:r>
              <a:rPr lang="ko-KR" altLang="en-US" baseline="0" dirty="0" smtClean="0"/>
              <a:t> 순으로 발표하도록 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39301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다음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는 받은 상세주소를 통해 좌표를 연산하고 그 좌표를 중심으로 로딩된 </a:t>
            </a:r>
            <a:r>
              <a:rPr lang="ko-KR" altLang="en-US" dirty="0" err="1" smtClean="0"/>
              <a:t>맵과</a:t>
            </a:r>
            <a:r>
              <a:rPr lang="ko-KR" altLang="en-US" baseline="0" dirty="0" smtClean="0"/>
              <a:t> 함께 </a:t>
            </a:r>
            <a:r>
              <a:rPr lang="ko-KR" altLang="en-US" dirty="0" smtClean="0"/>
              <a:t>서버에 </a:t>
            </a:r>
            <a:r>
              <a:rPr lang="ko-KR" altLang="en-US" dirty="0" err="1" smtClean="0"/>
              <a:t>리턴해줍니다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19428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서버는 </a:t>
            </a:r>
            <a:r>
              <a:rPr lang="ko-KR" altLang="en-US" dirty="0" err="1" smtClean="0"/>
              <a:t>리턴받은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맵과</a:t>
            </a:r>
            <a:r>
              <a:rPr lang="ko-KR" altLang="en-US" dirty="0" smtClean="0"/>
              <a:t> 좌표를 통해 처음 </a:t>
            </a:r>
            <a:r>
              <a:rPr lang="ko-KR" altLang="en-US" dirty="0" err="1" smtClean="0"/>
              <a:t>버스커회원이</a:t>
            </a:r>
            <a:r>
              <a:rPr lang="ko-KR" altLang="en-US" dirty="0" smtClean="0"/>
              <a:t> 작성한 주소를 토대로 해당 주소의 </a:t>
            </a:r>
            <a:r>
              <a:rPr lang="ko-KR" altLang="en-US" dirty="0" err="1" smtClean="0"/>
              <a:t>마커를</a:t>
            </a:r>
            <a:r>
              <a:rPr lang="ko-KR" altLang="en-US" dirty="0" smtClean="0"/>
              <a:t> 찍은 </a:t>
            </a:r>
            <a:r>
              <a:rPr lang="ko-KR" altLang="en-US" dirty="0" err="1" smtClean="0"/>
              <a:t>렌더링된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뷰에</a:t>
            </a:r>
            <a:r>
              <a:rPr lang="ko-KR" altLang="en-US" dirty="0" smtClean="0"/>
              <a:t> 출력시킵니다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69105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버스킹</a:t>
            </a:r>
            <a:r>
              <a:rPr lang="ko-KR" altLang="en-US" dirty="0" smtClean="0"/>
              <a:t> 위치 표시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일반회원이 </a:t>
            </a:r>
            <a:r>
              <a:rPr lang="ko-KR" altLang="en-US" dirty="0" err="1" smtClean="0"/>
              <a:t>버스커의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버스킹위치를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알기위해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버스킹</a:t>
            </a:r>
            <a:r>
              <a:rPr lang="ko-KR" altLang="en-US" dirty="0" smtClean="0"/>
              <a:t> 위치를 클릭하게 되면 서버는 </a:t>
            </a:r>
            <a:r>
              <a:rPr lang="ko-KR" altLang="en-US" dirty="0" err="1" smtClean="0"/>
              <a:t>버스킹</a:t>
            </a:r>
            <a:r>
              <a:rPr lang="ko-KR" altLang="en-US" dirty="0" smtClean="0"/>
              <a:t> 위치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뷰를</a:t>
            </a:r>
            <a:r>
              <a:rPr lang="ko-KR" altLang="en-US" baseline="0" dirty="0" smtClean="0"/>
              <a:t> 출력하기 위해서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13991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DBMS</a:t>
            </a:r>
            <a:r>
              <a:rPr lang="ko-KR" altLang="en-US" dirty="0" smtClean="0"/>
              <a:t>를 통해 해당 지역에 </a:t>
            </a:r>
            <a:r>
              <a:rPr lang="ko-KR" altLang="en-US" dirty="0" err="1" smtClean="0"/>
              <a:t>버스킹을</a:t>
            </a:r>
            <a:r>
              <a:rPr lang="ko-KR" altLang="en-US" dirty="0" smtClean="0"/>
              <a:t> 하는 </a:t>
            </a:r>
            <a:r>
              <a:rPr lang="ko-KR" altLang="en-US" dirty="0" err="1" smtClean="0"/>
              <a:t>버스커</a:t>
            </a:r>
            <a:r>
              <a:rPr lang="ko-KR" altLang="en-US" dirty="0" smtClean="0"/>
              <a:t> 팀 정보를 검색하고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에 해당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를 주입해서 객체를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3735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그 다음 해당 </a:t>
            </a:r>
            <a:r>
              <a:rPr lang="ko-KR" altLang="en-US" dirty="0" err="1" smtClean="0"/>
              <a:t>버스킹하는</a:t>
            </a:r>
            <a:r>
              <a:rPr lang="ko-KR" altLang="en-US" dirty="0" smtClean="0"/>
              <a:t> 곳의 좌표를 다음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에게 넘겨서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는 좌표를 토대로 </a:t>
            </a:r>
            <a:r>
              <a:rPr lang="ko-KR" altLang="en-US" dirty="0" err="1" smtClean="0"/>
              <a:t>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마커를</a:t>
            </a:r>
            <a:r>
              <a:rPr lang="ko-KR" altLang="en-US" dirty="0" smtClean="0"/>
              <a:t> 생성해서 서버에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2419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리턴받은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마커</a:t>
            </a:r>
            <a:r>
              <a:rPr lang="en-US" altLang="ko-KR" dirty="0" smtClean="0"/>
              <a:t>,</a:t>
            </a:r>
            <a:r>
              <a:rPr lang="ko-KR" altLang="en-US" dirty="0" smtClean="0"/>
              <a:t>팀 정보를 통해 </a:t>
            </a:r>
            <a:r>
              <a:rPr lang="ko-KR" altLang="en-US" baseline="0" dirty="0" err="1" smtClean="0"/>
              <a:t>반경안에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마커들을</a:t>
            </a:r>
            <a:r>
              <a:rPr lang="ko-KR" altLang="en-US" baseline="0" dirty="0" smtClean="0"/>
              <a:t> 표시한 </a:t>
            </a:r>
            <a:r>
              <a:rPr lang="ko-KR" altLang="en-US" baseline="0" dirty="0" err="1" smtClean="0"/>
              <a:t>맵과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마커를</a:t>
            </a:r>
            <a:r>
              <a:rPr lang="ko-KR" altLang="en-US" baseline="0" dirty="0" smtClean="0"/>
              <a:t> 클릭하면 해당 </a:t>
            </a:r>
            <a:r>
              <a:rPr lang="ko-KR" altLang="en-US" baseline="0" dirty="0" err="1" smtClean="0"/>
              <a:t>버스킹의</a:t>
            </a:r>
            <a:r>
              <a:rPr lang="ko-KR" altLang="en-US" baseline="0" dirty="0" smtClean="0"/>
              <a:t> 팀 정보 레이아웃을 </a:t>
            </a:r>
            <a:r>
              <a:rPr lang="ko-KR" altLang="en-US" baseline="0" dirty="0" err="1" smtClean="0"/>
              <a:t>뷰에서</a:t>
            </a:r>
            <a:r>
              <a:rPr lang="ko-KR" altLang="en-US" baseline="0" dirty="0" smtClean="0"/>
              <a:t> 출력합니다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02204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만약 일반회원이 원하는 지역에 대한 </a:t>
            </a:r>
            <a:r>
              <a:rPr lang="ko-KR" altLang="en-US" dirty="0" err="1" smtClean="0"/>
              <a:t>버스킹을</a:t>
            </a:r>
            <a:r>
              <a:rPr lang="ko-KR" altLang="en-US" dirty="0" smtClean="0"/>
              <a:t> 검색하게 된다면 앞에서 설명했듯이 서버는 검색하려는</a:t>
            </a:r>
            <a:r>
              <a:rPr lang="ko-KR" altLang="en-US" baseline="0" dirty="0" smtClean="0"/>
              <a:t> 지역을 이용하여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에서 </a:t>
            </a:r>
            <a:r>
              <a:rPr lang="ko-KR" altLang="en-US" baseline="0" dirty="0" err="1" smtClean="0"/>
              <a:t>버스커</a:t>
            </a:r>
            <a:r>
              <a:rPr lang="ko-KR" altLang="en-US" baseline="0" dirty="0" smtClean="0"/>
              <a:t> 팀 정보를 받고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97377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해당 지역에 </a:t>
            </a:r>
            <a:r>
              <a:rPr lang="ko-KR" altLang="en-US" dirty="0" err="1" smtClean="0"/>
              <a:t>버스킹하는</a:t>
            </a:r>
            <a:r>
              <a:rPr lang="ko-KR" altLang="en-US" dirty="0" smtClean="0"/>
              <a:t> 팀 정보의 좌표를</a:t>
            </a:r>
            <a:r>
              <a:rPr lang="ko-KR" altLang="en-US" baseline="0" dirty="0" smtClean="0"/>
              <a:t> 토대로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는 연산된 지도 반경을 서버에 </a:t>
            </a:r>
            <a:r>
              <a:rPr lang="ko-KR" altLang="en-US" baseline="0" dirty="0" err="1" smtClean="0"/>
              <a:t>리턴하고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리턴받은</a:t>
            </a:r>
            <a:r>
              <a:rPr lang="ko-KR" altLang="en-US" baseline="0" dirty="0" smtClean="0"/>
              <a:t> 반경을 </a:t>
            </a:r>
            <a:r>
              <a:rPr lang="ko-KR" altLang="en-US" baseline="0" dirty="0" err="1" smtClean="0"/>
              <a:t>맵에</a:t>
            </a:r>
            <a:r>
              <a:rPr lang="ko-KR" altLang="en-US" baseline="0" dirty="0" smtClean="0"/>
              <a:t> 적용하여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66990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baseline="0" dirty="0" smtClean="0"/>
              <a:t>검색된 지역의 </a:t>
            </a:r>
            <a:r>
              <a:rPr lang="ko-KR" altLang="en-US" baseline="0" dirty="0" err="1" smtClean="0"/>
              <a:t>맵만</a:t>
            </a:r>
            <a:r>
              <a:rPr lang="ko-KR" altLang="en-US" baseline="0" dirty="0" smtClean="0"/>
              <a:t> 표시하게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57849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baseline="0" dirty="0" smtClean="0"/>
              <a:t>다음은 </a:t>
            </a:r>
            <a:r>
              <a:rPr lang="ko-KR" altLang="en-US" baseline="0" dirty="0" err="1" smtClean="0"/>
              <a:t>카르셀을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적용하기위해</a:t>
            </a:r>
            <a:r>
              <a:rPr lang="ko-KR" altLang="en-US" baseline="0" dirty="0" smtClean="0"/>
              <a:t> 사용한 </a:t>
            </a:r>
            <a:r>
              <a:rPr lang="en-US" altLang="ko-KR" baseline="0" dirty="0" err="1" smtClean="0"/>
              <a:t>Flickity</a:t>
            </a:r>
            <a:r>
              <a:rPr lang="en-US" altLang="ko-KR" baseline="0" dirty="0" smtClean="0"/>
              <a:t> API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err="1" smtClean="0"/>
              <a:t>Flickity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는 터치와 </a:t>
            </a:r>
            <a:r>
              <a:rPr lang="ko-KR" altLang="en-US" baseline="0" dirty="0" err="1" smtClean="0"/>
              <a:t>반응형을</a:t>
            </a:r>
            <a:r>
              <a:rPr lang="ko-KR" altLang="en-US" baseline="0" dirty="0" smtClean="0"/>
              <a:t> 지원하는 이미지 슬라이더 제이쿼리로써 다양한 스타일을 제공하는 특징을 가지고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시연장면에서 보셨듯이 해당 지도반경의 </a:t>
            </a:r>
            <a:r>
              <a:rPr lang="ko-KR" altLang="en-US" dirty="0" err="1" smtClean="0"/>
              <a:t>버스커</a:t>
            </a:r>
            <a:r>
              <a:rPr lang="ko-KR" altLang="en-US" dirty="0" smtClean="0"/>
              <a:t> 정보들을 </a:t>
            </a:r>
            <a:r>
              <a:rPr lang="en-US" altLang="ko-KR" dirty="0" err="1" smtClean="0"/>
              <a:t>Flickity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카르셀로</a:t>
            </a:r>
            <a:r>
              <a:rPr lang="ko-KR" altLang="en-US" dirty="0" smtClean="0"/>
              <a:t> 표시했습니다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277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며칠 전에 뜬 기사입니다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관광객</a:t>
            </a:r>
            <a:r>
              <a:rPr lang="ko-KR" altLang="en-US" baseline="0" dirty="0" smtClean="0"/>
              <a:t> 유치와 증가를 </a:t>
            </a:r>
            <a:r>
              <a:rPr lang="ko-KR" altLang="en-US" dirty="0" smtClean="0"/>
              <a:t>위해 삼척해변에서 </a:t>
            </a:r>
            <a:r>
              <a:rPr lang="ko-KR" altLang="en-US" dirty="0" err="1" smtClean="0"/>
              <a:t>버스킹존을</a:t>
            </a:r>
            <a:r>
              <a:rPr lang="ko-KR" altLang="en-US" dirty="0" smtClean="0"/>
              <a:t> 설치하겠다는 내용입니다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21921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다음은 해당 </a:t>
            </a:r>
            <a:r>
              <a:rPr lang="ko-KR" altLang="en-US" dirty="0" err="1" smtClean="0"/>
              <a:t>카르셀의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별도의 함수를 작성하지 않고 </a:t>
            </a:r>
            <a:r>
              <a:rPr lang="en-US" altLang="ko-KR" dirty="0" smtClean="0"/>
              <a:t>data-</a:t>
            </a:r>
            <a:r>
              <a:rPr lang="en-US" altLang="ko-KR" dirty="0" err="1" smtClean="0"/>
              <a:t>flickity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속성을 이용하여 </a:t>
            </a:r>
            <a:r>
              <a:rPr lang="ko-KR" altLang="en-US" dirty="0" err="1" smtClean="0"/>
              <a:t>플리키티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카르셀을</a:t>
            </a:r>
            <a:r>
              <a:rPr lang="ko-KR" altLang="en-US" dirty="0" smtClean="0"/>
              <a:t> 실행하였습니다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13462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인디스커</a:t>
            </a:r>
            <a:r>
              <a:rPr lang="ko-KR" altLang="en-US" dirty="0" smtClean="0"/>
              <a:t> 개발환경입니다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다른팀과</a:t>
            </a:r>
            <a:r>
              <a:rPr lang="ko-KR" altLang="en-US" baseline="0" dirty="0" smtClean="0"/>
              <a:t> 대체적으로 비슷한 개발 환경을 가지고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73976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14979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8924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또한 최근 </a:t>
            </a:r>
            <a:r>
              <a:rPr lang="en-US" altLang="ko-KR" dirty="0" smtClean="0"/>
              <a:t>JTBC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비기어게인이라는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버스킹을</a:t>
            </a:r>
            <a:r>
              <a:rPr lang="ko-KR" altLang="en-US" baseline="0" dirty="0" smtClean="0"/>
              <a:t> 소재로 한 예능 프로그램을 </a:t>
            </a:r>
            <a:r>
              <a:rPr lang="ko-KR" altLang="en-US" baseline="0" dirty="0" err="1" smtClean="0"/>
              <a:t>두차례나</a:t>
            </a:r>
            <a:r>
              <a:rPr lang="ko-KR" altLang="en-US" baseline="0" dirty="0" smtClean="0"/>
              <a:t> 제작하여 좋은 반응을 받았습니다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8386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이전의 내용들과 위의 차트에서 나타나듯이 </a:t>
            </a:r>
            <a:r>
              <a:rPr lang="ko-KR" altLang="en-US" dirty="0" err="1" smtClean="0"/>
              <a:t>버스킹에</a:t>
            </a:r>
            <a:r>
              <a:rPr lang="ko-KR" altLang="en-US" dirty="0" smtClean="0"/>
              <a:t> 대한 수요는 나날이 증가하고 있는 추세입니다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8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이러한 수요에 반응하듯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</a:t>
            </a:r>
            <a:r>
              <a:rPr lang="ko-KR" altLang="en-US" dirty="0" err="1" smtClean="0"/>
              <a:t>버스킹</a:t>
            </a:r>
            <a:r>
              <a:rPr lang="ko-KR" altLang="en-US" dirty="0" smtClean="0"/>
              <a:t> 관련 사이트도 존재합니다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버스킹</a:t>
            </a:r>
            <a:r>
              <a:rPr lang="ko-KR" altLang="en-US" dirty="0" smtClean="0"/>
              <a:t> 플레이와 </a:t>
            </a:r>
            <a:r>
              <a:rPr lang="ko-KR" altLang="en-US" dirty="0" err="1" smtClean="0"/>
              <a:t>인더뮤직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381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버스킹</a:t>
            </a:r>
            <a:r>
              <a:rPr lang="ko-KR" altLang="en-US" dirty="0" smtClean="0"/>
              <a:t> 플레이는 </a:t>
            </a:r>
            <a:r>
              <a:rPr lang="ko-KR" altLang="en-US" dirty="0" err="1" smtClean="0"/>
              <a:t>메인에</a:t>
            </a:r>
            <a:r>
              <a:rPr lang="ko-KR" altLang="en-US" dirty="0" smtClean="0"/>
              <a:t> 공연일정이 나와있어 공연일정을 한눈에 확인 할 수 있다는 장점이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7138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단점 또한 존재합니다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버스킹</a:t>
            </a:r>
            <a:r>
              <a:rPr lang="ko-KR" altLang="en-US" dirty="0" smtClean="0"/>
              <a:t> 플레이의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공연일정과 제공자와의 무대 </a:t>
            </a:r>
            <a:r>
              <a:rPr lang="ko-KR" altLang="en-US" dirty="0" err="1" smtClean="0"/>
              <a:t>컨택에</a:t>
            </a:r>
            <a:r>
              <a:rPr lang="ko-KR" altLang="en-US" dirty="0" smtClean="0"/>
              <a:t> 집중하여 </a:t>
            </a:r>
            <a:r>
              <a:rPr lang="ko-KR" altLang="en-US" dirty="0" err="1" smtClean="0"/>
              <a:t>버스커에</a:t>
            </a:r>
            <a:r>
              <a:rPr lang="ko-KR" altLang="en-US" dirty="0" smtClean="0"/>
              <a:t> 대한 홍보가 부족합니다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</a:t>
            </a:r>
            <a:r>
              <a:rPr lang="ko-KR" altLang="en-US" baseline="0" dirty="0" smtClean="0"/>
              <a:t> 주어진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제한된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 무대에서 이루어진 </a:t>
            </a:r>
            <a:r>
              <a:rPr lang="ko-KR" altLang="en-US" baseline="0" dirty="0" err="1" smtClean="0"/>
              <a:t>버스킹</a:t>
            </a:r>
            <a:r>
              <a:rPr lang="ko-KR" altLang="en-US" baseline="0" dirty="0" smtClean="0"/>
              <a:t> 일정만을 다루기 때문에</a:t>
            </a:r>
            <a:r>
              <a:rPr lang="en-US" altLang="ko-KR" baseline="0" dirty="0" smtClean="0"/>
              <a:t>,  </a:t>
            </a:r>
            <a:r>
              <a:rPr lang="ko-KR" altLang="en-US" baseline="0" dirty="0" smtClean="0"/>
              <a:t>길거리 공연이라는 </a:t>
            </a:r>
            <a:r>
              <a:rPr lang="ko-KR" altLang="en-US" baseline="0" dirty="0" err="1" smtClean="0"/>
              <a:t>버스킹의</a:t>
            </a:r>
            <a:r>
              <a:rPr lang="ko-KR" altLang="en-US" baseline="0" dirty="0" smtClean="0"/>
              <a:t> 특징이 퇴색된 모습을 보입니다</a:t>
            </a:r>
            <a:r>
              <a:rPr lang="en-US" altLang="ko-KR" baseline="0" dirty="0" smtClean="0"/>
              <a:t>. 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904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247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45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739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729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4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A7808C2C-12D8-49E5-A767-E2D2FD52F0C8}"/>
              </a:ext>
            </a:extLst>
          </p:cNvPr>
          <p:cNvCxnSpPr>
            <a:cxnSpLocks/>
          </p:cNvCxnSpPr>
          <p:nvPr userDrawn="1"/>
        </p:nvCxnSpPr>
        <p:spPr>
          <a:xfrm>
            <a:off x="388823" y="407418"/>
            <a:ext cx="0" cy="5495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2A1F05D5-6AF2-485F-90D3-0D200AD3D2C8}"/>
              </a:ext>
            </a:extLst>
          </p:cNvPr>
          <p:cNvGrpSpPr/>
          <p:nvPr userDrawn="1"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667B22CB-8808-414D-A143-BD5ED12B2D12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맑은 고딕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6A7779CB-C061-4F57-9C73-4B712E01C6D3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0" name="AutoShape 43">
                <a:extLst>
                  <a:ext uri="{FF2B5EF4-FFF2-40B4-BE49-F238E27FC236}">
                    <a16:creationId xmlns:a16="http://schemas.microsoft.com/office/drawing/2014/main" xmlns="" id="{A4EBCCF3-1011-4C4E-AC09-1FD950859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1" name="AutoShape 44">
                <a:extLst>
                  <a:ext uri="{FF2B5EF4-FFF2-40B4-BE49-F238E27FC236}">
                    <a16:creationId xmlns:a16="http://schemas.microsoft.com/office/drawing/2014/main" xmlns="" id="{5DEEC6ED-5F8A-497E-87B3-5EC42B6E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2" name="AutoShape 45">
                <a:extLst>
                  <a:ext uri="{FF2B5EF4-FFF2-40B4-BE49-F238E27FC236}">
                    <a16:creationId xmlns:a16="http://schemas.microsoft.com/office/drawing/2014/main" xmlns="" id="{EBCBDC78-519F-4DCF-9701-737C2E299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2234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76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90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46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40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zh-CN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22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32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20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71449F7-5D90-411E-B63D-8723CE855B03}" type="datetimeFigureOut">
              <a:rPr lang="zh-CN" altLang="en-US" smtClean="0"/>
              <a:pPr/>
              <a:t>2018/12/14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3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맑은 고딕"/>
          <a:ea typeface="맑은 고딕"/>
          <a:cs typeface="맑은 고딕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12" Type="http://schemas.openxmlformats.org/officeDocument/2006/relationships/image" Target="../media/image3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12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do.net/?mod=news&amp;act=articleView&amp;idxno=94231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3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do.net/?mod=news&amp;act=articleView&amp;idxno=94231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do.net/?mod=news&amp;act=articleView&amp;idxno=942313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F308687F-5083-4900-B884-1ED108CE6C82}"/>
              </a:ext>
            </a:extLst>
          </p:cNvPr>
          <p:cNvSpPr txBox="1"/>
          <p:nvPr/>
        </p:nvSpPr>
        <p:spPr>
          <a:xfrm>
            <a:off x="3369988" y="2750638"/>
            <a:ext cx="251543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100" spc="-15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INDISKER</a:t>
            </a:r>
            <a:endParaRPr lang="zh-CN" altLang="en-US" sz="4100" spc="-15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CF3A8B31-6E44-4C33-990E-9C86ACE33E11}"/>
              </a:ext>
            </a:extLst>
          </p:cNvPr>
          <p:cNvCxnSpPr/>
          <p:nvPr/>
        </p:nvCxnSpPr>
        <p:spPr>
          <a:xfrm>
            <a:off x="4441372" y="3536738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83952E80-526F-44CB-8C16-C6E50D239736}"/>
              </a:ext>
            </a:extLst>
          </p:cNvPr>
          <p:cNvGrpSpPr/>
          <p:nvPr/>
        </p:nvGrpSpPr>
        <p:grpSpPr>
          <a:xfrm>
            <a:off x="3835940" y="848674"/>
            <a:ext cx="1445741" cy="1445741"/>
            <a:chOff x="3963053" y="796069"/>
            <a:chExt cx="1445741" cy="1445741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84E5A175-3149-405F-9145-7535715A381B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rgbClr val="222B34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xmlns="" id="{9E5B9E45-F93C-4A06-BA66-41DF7365FA50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7" name="AutoShape 43">
                <a:extLst>
                  <a:ext uri="{FF2B5EF4-FFF2-40B4-BE49-F238E27FC236}">
                    <a16:creationId xmlns:a16="http://schemas.microsoft.com/office/drawing/2014/main" xmlns="" id="{96F486C0-B983-41F9-81CB-6C1B1A8DC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sym typeface="Arial" charset="0"/>
                </a:endParaRPr>
              </a:p>
            </p:txBody>
          </p:sp>
          <p:sp>
            <p:nvSpPr>
              <p:cNvPr id="18" name="AutoShape 44">
                <a:extLst>
                  <a:ext uri="{FF2B5EF4-FFF2-40B4-BE49-F238E27FC236}">
                    <a16:creationId xmlns:a16="http://schemas.microsoft.com/office/drawing/2014/main" xmlns="" id="{BF50BDB9-1337-4389-911A-562AACE0F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sym typeface="Arial" charset="0"/>
                </a:endParaRPr>
              </a:p>
            </p:txBody>
          </p:sp>
          <p:sp>
            <p:nvSpPr>
              <p:cNvPr id="19" name="AutoShape 45">
                <a:extLst>
                  <a:ext uri="{FF2B5EF4-FFF2-40B4-BE49-F238E27FC236}">
                    <a16:creationId xmlns:a16="http://schemas.microsoft.com/office/drawing/2014/main" xmlns="" id="{1A5323F7-E69F-4BEF-A706-7DF4426CA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222B34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sym typeface="Arial" charset="0"/>
                </a:endParaRPr>
              </a:p>
            </p:txBody>
          </p:sp>
        </p:grp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695E45D2-4F7B-4220-B1CA-9BBB51D684F4}"/>
              </a:ext>
            </a:extLst>
          </p:cNvPr>
          <p:cNvSpPr txBox="1"/>
          <p:nvPr/>
        </p:nvSpPr>
        <p:spPr>
          <a:xfrm>
            <a:off x="4041680" y="3668526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INDISKER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955473" y="962891"/>
            <a:ext cx="1267691" cy="13315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339" y="1131924"/>
            <a:ext cx="877525" cy="87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6655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8829"/>
          <a:stretch/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0318" y="2565280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보기 쉬운 공연 일정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4613" y="2571477"/>
            <a:ext cx="146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버스커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소개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2098" y="3486608"/>
            <a:ext cx="360000" cy="36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50070" y="3396845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홍보 어려움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0318" y="3933449"/>
            <a:ext cx="268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버스킹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특징을 살리지 못함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20318" y="4406946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제한된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타켓층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98" y="2565280"/>
            <a:ext cx="361130" cy="36113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5" name="타원 14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38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6655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8829"/>
          <a:stretch/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0318" y="2565280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보기 쉬운 공연 일정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4613" y="2571477"/>
            <a:ext cx="146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버스커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소개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2098" y="3486608"/>
            <a:ext cx="360000" cy="36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50070" y="3396845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홍보 어려움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0318" y="3933449"/>
            <a:ext cx="268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버스킹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특징을 살리지 못함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20318" y="4406946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제한된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타켓층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87562" y="3391316"/>
            <a:ext cx="298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 위주의 일회성 정보 제공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98" y="2565280"/>
            <a:ext cx="361130" cy="36113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5" name="타원 14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5187561" y="3933449"/>
            <a:ext cx="298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일반인이 즐길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컨텐츠가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부족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95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>
            <a:extLst>
              <a:ext uri="{FF2B5EF4-FFF2-40B4-BE49-F238E27FC236}">
                <a16:creationId xmlns:a16="http://schemas.microsoft.com/office/drawing/2014/main" xmlns="" id="{30FDCFE4-D1B5-478F-9C8E-DFEC078CB627}"/>
              </a:ext>
            </a:extLst>
          </p:cNvPr>
          <p:cNvGrpSpPr>
            <a:grpSpLocks/>
          </p:cNvGrpSpPr>
          <p:nvPr/>
        </p:nvGrpSpPr>
        <p:grpSpPr bwMode="auto"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xmlns="" id="{F499029D-15B2-45BF-B68F-6D361165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xmlns="" id="{BA3997CB-B10A-4373-8F94-20C998446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1CA34843-8553-49BB-A034-183FE338DA49}"/>
              </a:ext>
            </a:extLst>
          </p:cNvPr>
          <p:cNvSpPr/>
          <p:nvPr/>
        </p:nvSpPr>
        <p:spPr>
          <a:xfrm>
            <a:off x="524954" y="2021844"/>
            <a:ext cx="2334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버스킹에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대한 </a:t>
            </a: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접근성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높임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7396ABCB-037B-45E6-B476-EC4AAEBA6BE9}"/>
              </a:ext>
            </a:extLst>
          </p:cNvPr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>
              <a:extLst>
                <a:ext uri="{FF2B5EF4-FFF2-40B4-BE49-F238E27FC236}">
                  <a16:creationId xmlns:a16="http://schemas.microsoft.com/office/drawing/2014/main" xmlns="" id="{229E0467-131D-4D7A-AC25-BE1E0DF0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38" name="AutoShape 127">
              <a:extLst>
                <a:ext uri="{FF2B5EF4-FFF2-40B4-BE49-F238E27FC236}">
                  <a16:creationId xmlns:a16="http://schemas.microsoft.com/office/drawing/2014/main" xmlns="" id="{93F1E1C3-B84F-46C0-A0DC-E04C2047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6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68550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해결 방안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561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>
            <a:extLst>
              <a:ext uri="{FF2B5EF4-FFF2-40B4-BE49-F238E27FC236}">
                <a16:creationId xmlns:a16="http://schemas.microsoft.com/office/drawing/2014/main" xmlns="" id="{30FDCFE4-D1B5-478F-9C8E-DFEC078CB627}"/>
              </a:ext>
            </a:extLst>
          </p:cNvPr>
          <p:cNvGrpSpPr>
            <a:grpSpLocks/>
          </p:cNvGrpSpPr>
          <p:nvPr/>
        </p:nvGrpSpPr>
        <p:grpSpPr bwMode="auto"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xmlns="" id="{F499029D-15B2-45BF-B68F-6D361165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xmlns="" id="{BA3997CB-B10A-4373-8F94-20C998446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48" name="Group 34">
            <a:extLst>
              <a:ext uri="{FF2B5EF4-FFF2-40B4-BE49-F238E27FC236}">
                <a16:creationId xmlns:a16="http://schemas.microsoft.com/office/drawing/2014/main" xmlns="" id="{1BBCCD85-7885-4F4B-9662-535ABCEEE453}"/>
              </a:ext>
            </a:extLst>
          </p:cNvPr>
          <p:cNvGrpSpPr>
            <a:grpSpLocks/>
          </p:cNvGrpSpPr>
          <p:nvPr/>
        </p:nvGrpSpPr>
        <p:grpSpPr bwMode="auto">
          <a:xfrm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xmlns="" id="{63E57EFB-604B-4359-8F08-9AF5C1545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xmlns="" id="{E87CA9D2-BFCC-431E-9466-A41326FE2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xmlns="" id="{1F7A9388-8A3B-4D9F-86FF-BCC42BBAEABC}"/>
              </a:ext>
            </a:extLst>
          </p:cNvPr>
          <p:cNvSpPr/>
          <p:nvPr/>
        </p:nvSpPr>
        <p:spPr>
          <a:xfrm>
            <a:off x="1084401" y="3381563"/>
            <a:ext cx="17748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제한되지 않은 장소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1CA34843-8553-49BB-A034-183FE338DA49}"/>
              </a:ext>
            </a:extLst>
          </p:cNvPr>
          <p:cNvSpPr/>
          <p:nvPr/>
        </p:nvSpPr>
        <p:spPr>
          <a:xfrm>
            <a:off x="524954" y="2021844"/>
            <a:ext cx="2334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버스킹에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대한 </a:t>
            </a: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접근성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높임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7396ABCB-037B-45E6-B476-EC4AAEBA6BE9}"/>
              </a:ext>
            </a:extLst>
          </p:cNvPr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>
              <a:extLst>
                <a:ext uri="{FF2B5EF4-FFF2-40B4-BE49-F238E27FC236}">
                  <a16:creationId xmlns:a16="http://schemas.microsoft.com/office/drawing/2014/main" xmlns="" id="{229E0467-131D-4D7A-AC25-BE1E0DF0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38" name="AutoShape 127">
              <a:extLst>
                <a:ext uri="{FF2B5EF4-FFF2-40B4-BE49-F238E27FC236}">
                  <a16:creationId xmlns:a16="http://schemas.microsoft.com/office/drawing/2014/main" xmlns="" id="{93F1E1C3-B84F-46C0-A0DC-E04C2047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6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68550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해결 방안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75" y="3244312"/>
            <a:ext cx="576000" cy="576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74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>
            <a:extLst>
              <a:ext uri="{FF2B5EF4-FFF2-40B4-BE49-F238E27FC236}">
                <a16:creationId xmlns:a16="http://schemas.microsoft.com/office/drawing/2014/main" xmlns="" id="{30FDCFE4-D1B5-478F-9C8E-DFEC078CB627}"/>
              </a:ext>
            </a:extLst>
          </p:cNvPr>
          <p:cNvGrpSpPr>
            <a:grpSpLocks/>
          </p:cNvGrpSpPr>
          <p:nvPr/>
        </p:nvGrpSpPr>
        <p:grpSpPr bwMode="auto"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xmlns="" id="{F499029D-15B2-45BF-B68F-6D361165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xmlns="" id="{BA3997CB-B10A-4373-8F94-20C998446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48" name="Group 34">
            <a:extLst>
              <a:ext uri="{FF2B5EF4-FFF2-40B4-BE49-F238E27FC236}">
                <a16:creationId xmlns:a16="http://schemas.microsoft.com/office/drawing/2014/main" xmlns="" id="{1BBCCD85-7885-4F4B-9662-535ABCEEE453}"/>
              </a:ext>
            </a:extLst>
          </p:cNvPr>
          <p:cNvGrpSpPr>
            <a:grpSpLocks/>
          </p:cNvGrpSpPr>
          <p:nvPr/>
        </p:nvGrpSpPr>
        <p:grpSpPr bwMode="auto">
          <a:xfrm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xmlns="" id="{63E57EFB-604B-4359-8F08-9AF5C1545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xmlns="" id="{E87CA9D2-BFCC-431E-9466-A41326FE2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51" name="Group 35">
            <a:extLst>
              <a:ext uri="{FF2B5EF4-FFF2-40B4-BE49-F238E27FC236}">
                <a16:creationId xmlns:a16="http://schemas.microsoft.com/office/drawing/2014/main" xmlns="" id="{FD003959-85C7-4EAF-ABDB-194B44EECA54}"/>
              </a:ext>
            </a:extLst>
          </p:cNvPr>
          <p:cNvGrpSpPr>
            <a:grpSpLocks/>
          </p:cNvGrpSpPr>
          <p:nvPr/>
        </p:nvGrpSpPr>
        <p:grpSpPr bwMode="auto">
          <a:xfrm>
            <a:off x="4573407" y="2888745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52" name="Rectangle 24">
              <a:extLst>
                <a:ext uri="{FF2B5EF4-FFF2-40B4-BE49-F238E27FC236}">
                  <a16:creationId xmlns:a16="http://schemas.microsoft.com/office/drawing/2014/main" xmlns="" id="{EB8560F1-358F-4D0D-8ECF-E911B946C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xmlns="" id="{6961FAAA-AEE7-4D48-9EE1-330403005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C17C7266-0F9C-4729-A9C3-08616C2F864D}"/>
              </a:ext>
            </a:extLst>
          </p:cNvPr>
          <p:cNvSpPr/>
          <p:nvPr/>
        </p:nvSpPr>
        <p:spPr>
          <a:xfrm>
            <a:off x="6368683" y="3398966"/>
            <a:ext cx="2063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홍보 매체 제공 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xmlns="" id="{1F7A9388-8A3B-4D9F-86FF-BCC42BBAEABC}"/>
              </a:ext>
            </a:extLst>
          </p:cNvPr>
          <p:cNvSpPr/>
          <p:nvPr/>
        </p:nvSpPr>
        <p:spPr>
          <a:xfrm>
            <a:off x="1084401" y="3381563"/>
            <a:ext cx="17748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제한되지 않은 장소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1CA34843-8553-49BB-A034-183FE338DA49}"/>
              </a:ext>
            </a:extLst>
          </p:cNvPr>
          <p:cNvSpPr/>
          <p:nvPr/>
        </p:nvSpPr>
        <p:spPr>
          <a:xfrm>
            <a:off x="524954" y="2021844"/>
            <a:ext cx="2334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버스킹에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대한 </a:t>
            </a: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접근성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높임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7396ABCB-037B-45E6-B476-EC4AAEBA6BE9}"/>
              </a:ext>
            </a:extLst>
          </p:cNvPr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>
              <a:extLst>
                <a:ext uri="{FF2B5EF4-FFF2-40B4-BE49-F238E27FC236}">
                  <a16:creationId xmlns:a16="http://schemas.microsoft.com/office/drawing/2014/main" xmlns="" id="{229E0467-131D-4D7A-AC25-BE1E0DF0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38" name="AutoShape 127">
              <a:extLst>
                <a:ext uri="{FF2B5EF4-FFF2-40B4-BE49-F238E27FC236}">
                  <a16:creationId xmlns:a16="http://schemas.microsoft.com/office/drawing/2014/main" xmlns="" id="{93F1E1C3-B84F-46C0-A0DC-E04C2047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6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68550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해결 방안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75" y="3244312"/>
            <a:ext cx="576000" cy="57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17" y="3288240"/>
            <a:ext cx="538948" cy="540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4">
            <a:extLst>
              <a:ext uri="{FF2B5EF4-FFF2-40B4-BE49-F238E27FC236}">
                <a16:creationId xmlns:a16="http://schemas.microsoft.com/office/drawing/2014/main" xmlns="" id="{30FDCFE4-D1B5-478F-9C8E-DFEC078CB627}"/>
              </a:ext>
            </a:extLst>
          </p:cNvPr>
          <p:cNvGrpSpPr>
            <a:grpSpLocks/>
          </p:cNvGrpSpPr>
          <p:nvPr/>
        </p:nvGrpSpPr>
        <p:grpSpPr bwMode="auto">
          <a:xfrm>
            <a:off x="3014056" y="1468668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xmlns="" id="{F499029D-15B2-45BF-B68F-6D361165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xmlns="" id="{BA3997CB-B10A-4373-8F94-20C998446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45" name="Group 35">
            <a:extLst>
              <a:ext uri="{FF2B5EF4-FFF2-40B4-BE49-F238E27FC236}">
                <a16:creationId xmlns:a16="http://schemas.microsoft.com/office/drawing/2014/main" xmlns="" id="{4C13581F-D7D9-49B8-972E-2761F606FF36}"/>
              </a:ext>
            </a:extLst>
          </p:cNvPr>
          <p:cNvGrpSpPr>
            <a:grpSpLocks/>
          </p:cNvGrpSpPr>
          <p:nvPr/>
        </p:nvGrpSpPr>
        <p:grpSpPr bwMode="auto">
          <a:xfrm>
            <a:off x="4573407" y="1468668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46" name="Rectangle 24">
              <a:extLst>
                <a:ext uri="{FF2B5EF4-FFF2-40B4-BE49-F238E27FC236}">
                  <a16:creationId xmlns:a16="http://schemas.microsoft.com/office/drawing/2014/main" xmlns="" id="{1EE99D02-BAC0-4FB2-9821-BA3A85C33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xmlns="" id="{D105B37C-FD1B-4E6D-8C31-ECBE31198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48" name="Group 34">
            <a:extLst>
              <a:ext uri="{FF2B5EF4-FFF2-40B4-BE49-F238E27FC236}">
                <a16:creationId xmlns:a16="http://schemas.microsoft.com/office/drawing/2014/main" xmlns="" id="{1BBCCD85-7885-4F4B-9662-535ABCEEE453}"/>
              </a:ext>
            </a:extLst>
          </p:cNvPr>
          <p:cNvGrpSpPr>
            <a:grpSpLocks/>
          </p:cNvGrpSpPr>
          <p:nvPr/>
        </p:nvGrpSpPr>
        <p:grpSpPr bwMode="auto">
          <a:xfrm>
            <a:off x="3010308" y="2883599"/>
            <a:ext cx="1545277" cy="1390468"/>
            <a:chOff x="1776" y="838"/>
            <a:chExt cx="1098" cy="988"/>
          </a:xfrm>
          <a:solidFill>
            <a:srgbClr val="EE4037"/>
          </a:solidFill>
        </p:grpSpPr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xmlns="" id="{63E57EFB-604B-4359-8F08-9AF5C1545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xmlns="" id="{E87CA9D2-BFCC-431E-9466-A41326FE2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838"/>
              <a:ext cx="110" cy="988"/>
            </a:xfrm>
            <a:custGeom>
              <a:avLst/>
              <a:gdLst>
                <a:gd name="T0" fmla="*/ 118 w 118"/>
                <a:gd name="T1" fmla="*/ 912 h 1058"/>
                <a:gd name="T2" fmla="*/ 0 w 118"/>
                <a:gd name="T3" fmla="*/ 1058 h 1058"/>
                <a:gd name="T4" fmla="*/ 0 w 118"/>
                <a:gd name="T5" fmla="*/ 0 h 1058"/>
                <a:gd name="T6" fmla="*/ 118 w 118"/>
                <a:gd name="T7" fmla="*/ 151 h 1058"/>
                <a:gd name="T8" fmla="*/ 118 w 118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58">
                  <a:moveTo>
                    <a:pt x="118" y="912"/>
                  </a:moveTo>
                  <a:lnTo>
                    <a:pt x="0" y="1058"/>
                  </a:lnTo>
                  <a:lnTo>
                    <a:pt x="0" y="0"/>
                  </a:lnTo>
                  <a:lnTo>
                    <a:pt x="118" y="151"/>
                  </a:lnTo>
                  <a:lnTo>
                    <a:pt x="118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grpSp>
        <p:nvGrpSpPr>
          <p:cNvPr id="51" name="Group 35">
            <a:extLst>
              <a:ext uri="{FF2B5EF4-FFF2-40B4-BE49-F238E27FC236}">
                <a16:creationId xmlns:a16="http://schemas.microsoft.com/office/drawing/2014/main" xmlns="" id="{FD003959-85C7-4EAF-ABDB-194B44EECA54}"/>
              </a:ext>
            </a:extLst>
          </p:cNvPr>
          <p:cNvGrpSpPr>
            <a:grpSpLocks/>
          </p:cNvGrpSpPr>
          <p:nvPr/>
        </p:nvGrpSpPr>
        <p:grpSpPr bwMode="auto">
          <a:xfrm>
            <a:off x="4573407" y="2888745"/>
            <a:ext cx="1548092" cy="1390468"/>
            <a:chOff x="2884" y="838"/>
            <a:chExt cx="1100" cy="988"/>
          </a:xfrm>
          <a:solidFill>
            <a:srgbClr val="F89520"/>
          </a:solidFill>
        </p:grpSpPr>
        <p:sp>
          <p:nvSpPr>
            <p:cNvPr id="52" name="Rectangle 24">
              <a:extLst>
                <a:ext uri="{FF2B5EF4-FFF2-40B4-BE49-F238E27FC236}">
                  <a16:creationId xmlns:a16="http://schemas.microsoft.com/office/drawing/2014/main" xmlns="" id="{EB8560F1-358F-4D0D-8ECF-E911B946C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838"/>
              <a:ext cx="988" cy="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xmlns="" id="{6961FAAA-AEE7-4D48-9EE1-330403005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" y="838"/>
              <a:ext cx="112" cy="988"/>
            </a:xfrm>
            <a:custGeom>
              <a:avLst/>
              <a:gdLst>
                <a:gd name="T0" fmla="*/ 0 w 120"/>
                <a:gd name="T1" fmla="*/ 912 h 1058"/>
                <a:gd name="T2" fmla="*/ 120 w 120"/>
                <a:gd name="T3" fmla="*/ 1058 h 1058"/>
                <a:gd name="T4" fmla="*/ 120 w 120"/>
                <a:gd name="T5" fmla="*/ 0 h 1058"/>
                <a:gd name="T6" fmla="*/ 0 w 120"/>
                <a:gd name="T7" fmla="*/ 151 h 1058"/>
                <a:gd name="T8" fmla="*/ 0 w 120"/>
                <a:gd name="T9" fmla="*/ 91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58">
                  <a:moveTo>
                    <a:pt x="0" y="912"/>
                  </a:moveTo>
                  <a:lnTo>
                    <a:pt x="120" y="1058"/>
                  </a:lnTo>
                  <a:lnTo>
                    <a:pt x="120" y="0"/>
                  </a:lnTo>
                  <a:lnTo>
                    <a:pt x="0" y="15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Arial" panose="02010600030101010101" pitchFamily="2" charset="-122"/>
              </a:endParaRPr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EC5FE752-016E-46FC-A498-3EF5413EDD87}"/>
              </a:ext>
            </a:extLst>
          </p:cNvPr>
          <p:cNvSpPr/>
          <p:nvPr/>
        </p:nvSpPr>
        <p:spPr>
          <a:xfrm>
            <a:off x="6368683" y="1992305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양방향 소통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C17C7266-0F9C-4729-A9C3-08616C2F864D}"/>
              </a:ext>
            </a:extLst>
          </p:cNvPr>
          <p:cNvSpPr/>
          <p:nvPr/>
        </p:nvSpPr>
        <p:spPr>
          <a:xfrm>
            <a:off x="6368683" y="3398966"/>
            <a:ext cx="2063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홍보 매체 제공 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xmlns="" id="{1F7A9388-8A3B-4D9F-86FF-BCC42BBAEABC}"/>
              </a:ext>
            </a:extLst>
          </p:cNvPr>
          <p:cNvSpPr/>
          <p:nvPr/>
        </p:nvSpPr>
        <p:spPr>
          <a:xfrm>
            <a:off x="1084401" y="3381563"/>
            <a:ext cx="17748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제한되지 않은 장소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1CA34843-8553-49BB-A034-183FE338DA49}"/>
              </a:ext>
            </a:extLst>
          </p:cNvPr>
          <p:cNvSpPr/>
          <p:nvPr/>
        </p:nvSpPr>
        <p:spPr>
          <a:xfrm>
            <a:off x="524954" y="2021844"/>
            <a:ext cx="2334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버스킹에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대한 </a:t>
            </a: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접근성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높임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7396ABCB-037B-45E6-B476-EC4AAEBA6BE9}"/>
              </a:ext>
            </a:extLst>
          </p:cNvPr>
          <p:cNvGrpSpPr/>
          <p:nvPr/>
        </p:nvGrpSpPr>
        <p:grpSpPr>
          <a:xfrm>
            <a:off x="3442161" y="1902519"/>
            <a:ext cx="577205" cy="577205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37" name="AutoShape 126">
              <a:extLst>
                <a:ext uri="{FF2B5EF4-FFF2-40B4-BE49-F238E27FC236}">
                  <a16:creationId xmlns:a16="http://schemas.microsoft.com/office/drawing/2014/main" xmlns="" id="{229E0467-131D-4D7A-AC25-BE1E0DF0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38" name="AutoShape 127">
              <a:extLst>
                <a:ext uri="{FF2B5EF4-FFF2-40B4-BE49-F238E27FC236}">
                  <a16:creationId xmlns:a16="http://schemas.microsoft.com/office/drawing/2014/main" xmlns="" id="{93F1E1C3-B84F-46C0-A0DC-E04C20477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6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68550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해결 방안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75" y="3244312"/>
            <a:ext cx="576000" cy="576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65" y="1921121"/>
            <a:ext cx="540000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17" y="3288240"/>
            <a:ext cx="538948" cy="540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2" name="타원 8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3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010FB20D-028B-4C3E-8BFB-B3260BF28414}"/>
              </a:ext>
            </a:extLst>
          </p:cNvPr>
          <p:cNvSpPr/>
          <p:nvPr/>
        </p:nvSpPr>
        <p:spPr>
          <a:xfrm>
            <a:off x="908118" y="1524812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61F5834F-8005-4078-8809-02B7D37E3331}"/>
              </a:ext>
            </a:extLst>
          </p:cNvPr>
          <p:cNvSpPr/>
          <p:nvPr/>
        </p:nvSpPr>
        <p:spPr>
          <a:xfrm>
            <a:off x="3878746" y="1524812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xmlns="" id="{878D40F1-EB22-460F-A891-F7D9B17B76B5}"/>
              </a:ext>
            </a:extLst>
          </p:cNvPr>
          <p:cNvSpPr/>
          <p:nvPr/>
        </p:nvSpPr>
        <p:spPr>
          <a:xfrm>
            <a:off x="6824760" y="1524813"/>
            <a:ext cx="1386508" cy="13865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F87CF4BD-A4D2-437A-A8F3-93F91387E73C}"/>
              </a:ext>
            </a:extLst>
          </p:cNvPr>
          <p:cNvSpPr/>
          <p:nvPr/>
        </p:nvSpPr>
        <p:spPr>
          <a:xfrm>
            <a:off x="848308" y="3225251"/>
            <a:ext cx="1518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버스킹에</a:t>
            </a:r>
            <a:r>
              <a:rPr lang="ko-KR" altLang="en-US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대한 </a:t>
            </a:r>
            <a:endParaRPr lang="en-US" altLang="ko-KR" kern="1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ko-KR" altLang="en-US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허들이 낮아짐</a:t>
            </a:r>
            <a:endParaRPr lang="en-US" altLang="zh-CN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Group 112">
            <a:extLst>
              <a:ext uri="{FF2B5EF4-FFF2-40B4-BE49-F238E27FC236}">
                <a16:creationId xmlns:a16="http://schemas.microsoft.com/office/drawing/2014/main" xmlns="" id="{613E52A4-EE4D-4CBB-8DE4-A4570FC801F6}"/>
              </a:ext>
            </a:extLst>
          </p:cNvPr>
          <p:cNvGrpSpPr/>
          <p:nvPr/>
        </p:nvGrpSpPr>
        <p:grpSpPr>
          <a:xfrm>
            <a:off x="4308930" y="1971606"/>
            <a:ext cx="526139" cy="492920"/>
            <a:chOff x="5368132" y="3540125"/>
            <a:chExt cx="465138" cy="435769"/>
          </a:xfrm>
          <a:solidFill>
            <a:sysClr val="window" lastClr="FFFFFF"/>
          </a:solidFill>
        </p:grpSpPr>
        <p:sp>
          <p:nvSpPr>
            <p:cNvPr id="15" name="AutoShape 110">
              <a:extLst>
                <a:ext uri="{FF2B5EF4-FFF2-40B4-BE49-F238E27FC236}">
                  <a16:creationId xmlns:a16="http://schemas.microsoft.com/office/drawing/2014/main" xmlns="" id="{DE087891-21D7-4847-8863-D0AA10AD7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16" name="AutoShape 111">
              <a:extLst>
                <a:ext uri="{FF2B5EF4-FFF2-40B4-BE49-F238E27FC236}">
                  <a16:creationId xmlns:a16="http://schemas.microsoft.com/office/drawing/2014/main" xmlns="" id="{F70ACFE0-ADE2-4AC8-98BB-EFEDF1D75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17" name="AutoShape 112">
            <a:extLst>
              <a:ext uri="{FF2B5EF4-FFF2-40B4-BE49-F238E27FC236}">
                <a16:creationId xmlns:a16="http://schemas.microsoft.com/office/drawing/2014/main" xmlns="" id="{996C1251-FD47-4D40-A8AC-8D876AE3DD55}"/>
              </a:ext>
            </a:extLst>
          </p:cNvPr>
          <p:cNvSpPr>
            <a:spLocks/>
          </p:cNvSpPr>
          <p:nvPr/>
        </p:nvSpPr>
        <p:spPr bwMode="auto">
          <a:xfrm>
            <a:off x="7254739" y="1954793"/>
            <a:ext cx="526550" cy="526549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anose="02030504000101010101" pitchFamily="18" charset="-127"/>
              <a:ea typeface="Arial"/>
              <a:sym typeface="Arial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34C010D2-8141-42ED-81DA-6453F4965C10}"/>
              </a:ext>
            </a:extLst>
          </p:cNvPr>
          <p:cNvGrpSpPr/>
          <p:nvPr/>
        </p:nvGrpSpPr>
        <p:grpSpPr>
          <a:xfrm>
            <a:off x="1418943" y="1954997"/>
            <a:ext cx="360935" cy="526139"/>
            <a:chOff x="2528974" y="2863357"/>
            <a:chExt cx="246811" cy="359779"/>
          </a:xfrm>
          <a:solidFill>
            <a:sysClr val="window" lastClr="FFFFFF"/>
          </a:solidFill>
        </p:grpSpPr>
        <p:sp>
          <p:nvSpPr>
            <p:cNvPr id="19" name="AutoShape 113">
              <a:extLst>
                <a:ext uri="{FF2B5EF4-FFF2-40B4-BE49-F238E27FC236}">
                  <a16:creationId xmlns:a16="http://schemas.microsoft.com/office/drawing/2014/main" xmlns="" id="{030F8972-9831-43BE-B4AA-A15345045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20" name="AutoShape 114">
              <a:extLst>
                <a:ext uri="{FF2B5EF4-FFF2-40B4-BE49-F238E27FC236}">
                  <a16:creationId xmlns:a16="http://schemas.microsoft.com/office/drawing/2014/main" xmlns="" id="{EF8DF06C-8B4A-4C60-B1B0-7914D1E6D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21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446800" y="472216"/>
            <a:ext cx="6655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이점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3" name="타원 2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34" name="矩形 27">
            <a:extLst>
              <a:ext uri="{FF2B5EF4-FFF2-40B4-BE49-F238E27FC236}">
                <a16:creationId xmlns:a16="http://schemas.microsoft.com/office/drawing/2014/main" xmlns="" id="{F87CF4BD-A4D2-437A-A8F3-93F91387E73C}"/>
              </a:ext>
            </a:extLst>
          </p:cNvPr>
          <p:cNvSpPr/>
          <p:nvPr/>
        </p:nvSpPr>
        <p:spPr>
          <a:xfrm>
            <a:off x="3941056" y="3225250"/>
            <a:ext cx="12618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능동적인</a:t>
            </a:r>
            <a:endParaRPr lang="en-US" altLang="ko-KR" kern="1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ko-KR" altLang="en-US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</a:t>
            </a:r>
            <a:r>
              <a:rPr lang="ko-KR" altLang="en-US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홍보</a:t>
            </a:r>
            <a:endParaRPr lang="en-US" altLang="zh-CN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27">
            <a:extLst>
              <a:ext uri="{FF2B5EF4-FFF2-40B4-BE49-F238E27FC236}">
                <a16:creationId xmlns:a16="http://schemas.microsoft.com/office/drawing/2014/main" xmlns="" id="{F87CF4BD-A4D2-437A-A8F3-93F91387E73C}"/>
              </a:ext>
            </a:extLst>
          </p:cNvPr>
          <p:cNvSpPr/>
          <p:nvPr/>
        </p:nvSpPr>
        <p:spPr>
          <a:xfrm>
            <a:off x="6404646" y="3225250"/>
            <a:ext cx="2226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버스커와</a:t>
            </a:r>
            <a:r>
              <a:rPr lang="ko-KR" altLang="en-US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제공자의</a:t>
            </a:r>
            <a:endParaRPr lang="en-US" altLang="ko-KR" kern="1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ko-KR" altLang="en-US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연결다리</a:t>
            </a:r>
            <a:endParaRPr lang="en-US" altLang="zh-CN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27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90601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타켓층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2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196099" y="3497967"/>
            <a:ext cx="1146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일반인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관객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)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3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1255374" y="3497969"/>
            <a:ext cx="6751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3584093" y="3491748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무대제공자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84" y="1679510"/>
            <a:ext cx="1585426" cy="15854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03" y="1810139"/>
            <a:ext cx="1384276" cy="13842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15" y="1808415"/>
            <a:ext cx="1386000" cy="1386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727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7845620-1BD2-4CB4-A849-1D6F71C83D3D}"/>
              </a:ext>
            </a:extLst>
          </p:cNvPr>
          <p:cNvSpPr/>
          <p:nvPr/>
        </p:nvSpPr>
        <p:spPr>
          <a:xfrm>
            <a:off x="658091" y="58136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주요 기능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46203"/>
            <a:ext cx="1571580" cy="338554"/>
            <a:chOff x="3193349" y="3028037"/>
            <a:chExt cx="1571580" cy="338554"/>
          </a:xfrm>
        </p:grpSpPr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xmlns="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13740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공연 위치 표시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603683" y="3046203"/>
            <a:ext cx="1616464" cy="338554"/>
            <a:chOff x="4727883" y="3028037"/>
            <a:chExt cx="1616464" cy="338554"/>
          </a:xfrm>
        </p:grpSpPr>
        <p:grpSp>
          <p:nvGrpSpPr>
            <p:cNvPr id="3" name="그룹 2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0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4189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일정 신청</a:t>
              </a:r>
              <a:r>
                <a:rPr lang="en-US" altLang="ko-KR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/</a:t>
              </a: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관리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193349" y="3618697"/>
            <a:ext cx="1159609" cy="338554"/>
            <a:chOff x="4727883" y="3028037"/>
            <a:chExt cx="1159609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개인 </a:t>
              </a:r>
              <a:r>
                <a:rPr lang="ko-KR" altLang="en-US" sz="1600" kern="100" dirty="0" err="1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피드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603683" y="3608231"/>
            <a:ext cx="1159609" cy="338554"/>
            <a:chOff x="4727883" y="3028037"/>
            <a:chExt cx="1159609" cy="338554"/>
          </a:xfrm>
        </p:grpSpPr>
        <p:grpSp>
          <p:nvGrpSpPr>
            <p:cNvPr id="25" name="그룹 24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7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6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회원 관리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877709"/>
            <a:ext cx="1116000" cy="11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5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xmlns="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>
                <a:extLst>
                  <a:ext uri="{FF2B5EF4-FFF2-40B4-BE49-F238E27FC236}">
                    <a16:creationId xmlns:a16="http://schemas.microsoft.com/office/drawing/2014/main" xmlns="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4" name="AutoShape 127">
                <a:extLst>
                  <a:ext uri="{FF2B5EF4-FFF2-40B4-BE49-F238E27FC236}">
                    <a16:creationId xmlns:a16="http://schemas.microsoft.com/office/drawing/2014/main" xmlns="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공연 위치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46768" y="1760579"/>
            <a:ext cx="23714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오늘의 공연 </a:t>
            </a:r>
            <a:endParaRPr lang="en-US" altLang="ko-KR" sz="2000" kern="1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위치 제공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46767" y="3388454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해당 팀의 정보 제공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508596" y="3169128"/>
            <a:ext cx="681925" cy="681925"/>
            <a:chOff x="469979" y="2706556"/>
            <a:chExt cx="681925" cy="681925"/>
          </a:xfrm>
        </p:grpSpPr>
        <p:sp>
          <p:nvSpPr>
            <p:cNvPr id="26" name="椭圆 28">
              <a:extLst>
                <a:ext uri="{FF2B5EF4-FFF2-40B4-BE49-F238E27FC236}">
                  <a16:creationId xmlns:a16="http://schemas.microsoft.com/office/drawing/2014/main" xmlns="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7" name="组合 21">
              <a:extLst>
                <a:ext uri="{FF2B5EF4-FFF2-40B4-BE49-F238E27FC236}">
                  <a16:creationId xmlns:a16="http://schemas.microsoft.com/office/drawing/2014/main" xmlns="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8" name="AutoShape 126">
                <a:extLst>
                  <a:ext uri="{FF2B5EF4-FFF2-40B4-BE49-F238E27FC236}">
                    <a16:creationId xmlns:a16="http://schemas.microsoft.com/office/drawing/2014/main" xmlns="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31" name="AutoShape 127">
                <a:extLst>
                  <a:ext uri="{FF2B5EF4-FFF2-40B4-BE49-F238E27FC236}">
                    <a16:creationId xmlns:a16="http://schemas.microsoft.com/office/drawing/2014/main" xmlns="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23" y="1038808"/>
            <a:ext cx="4531520" cy="3608345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36" name="타원 3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7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4DDA22EB-20CE-408C-85B4-8B6AF0706B36}"/>
              </a:ext>
            </a:extLst>
          </p:cNvPr>
          <p:cNvSpPr txBox="1"/>
          <p:nvPr/>
        </p:nvSpPr>
        <p:spPr>
          <a:xfrm>
            <a:off x="210032" y="336563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zh-CN" altLang="en-US" sz="3600" dirty="0">
              <a:solidFill>
                <a:schemeClr val="accent1"/>
              </a:solidFill>
              <a:latin typeface="나눔바른고딕" panose="020B0603020101020101" pitchFamily="50" charset="-127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F0A0F34D-04C9-4B6F-9537-C4B94B15C82E}"/>
              </a:ext>
            </a:extLst>
          </p:cNvPr>
          <p:cNvCxnSpPr/>
          <p:nvPr/>
        </p:nvCxnSpPr>
        <p:spPr>
          <a:xfrm flipH="1">
            <a:off x="466344" y="690506"/>
            <a:ext cx="1325880" cy="626230"/>
          </a:xfrm>
          <a:prstGeom prst="line">
            <a:avLst/>
          </a:prstGeom>
          <a:ln w="19050">
            <a:solidFill>
              <a:srgbClr val="222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DA28BF9B-EF97-4747-AD9D-72C93554A059}"/>
              </a:ext>
            </a:extLst>
          </p:cNvPr>
          <p:cNvSpPr txBox="1"/>
          <p:nvPr/>
        </p:nvSpPr>
        <p:spPr>
          <a:xfrm>
            <a:off x="949810" y="1044449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zh-CN" altLang="en-US">
              <a:solidFill>
                <a:schemeClr val="accent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4CB3FFBD-331E-42F6-83E7-4E7290D02507}"/>
              </a:ext>
            </a:extLst>
          </p:cNvPr>
          <p:cNvSpPr/>
          <p:nvPr/>
        </p:nvSpPr>
        <p:spPr>
          <a:xfrm>
            <a:off x="81532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697FF0D-B812-4518-824F-8AF2AC26DB85}"/>
              </a:ext>
            </a:extLst>
          </p:cNvPr>
          <p:cNvSpPr/>
          <p:nvPr/>
        </p:nvSpPr>
        <p:spPr>
          <a:xfrm>
            <a:off x="854576" y="306953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주제 선정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61AD739D-6B1B-41EA-8079-419F27465730}"/>
              </a:ext>
            </a:extLst>
          </p:cNvPr>
          <p:cNvSpPr/>
          <p:nvPr/>
        </p:nvSpPr>
        <p:spPr>
          <a:xfrm>
            <a:off x="248816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5E39C0C3-772E-4B36-B074-9A7345360EAE}"/>
              </a:ext>
            </a:extLst>
          </p:cNvPr>
          <p:cNvSpPr/>
          <p:nvPr/>
        </p:nvSpPr>
        <p:spPr>
          <a:xfrm>
            <a:off x="2344677" y="3069531"/>
            <a:ext cx="1327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주요기능 소개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F45FF37A-03C7-4681-8C7A-BB81B7A4E0AF}"/>
              </a:ext>
            </a:extLst>
          </p:cNvPr>
          <p:cNvSpPr/>
          <p:nvPr/>
        </p:nvSpPr>
        <p:spPr>
          <a:xfrm>
            <a:off x="4092097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2F5E705C-613F-431D-9818-5CD0BE8539EB}"/>
              </a:ext>
            </a:extLst>
          </p:cNvPr>
          <p:cNvSpPr/>
          <p:nvPr/>
        </p:nvSpPr>
        <p:spPr>
          <a:xfrm>
            <a:off x="4347765" y="3069531"/>
            <a:ext cx="550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시연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BA9CD052-A7F1-4058-8F7A-03A277ACB590}"/>
              </a:ext>
            </a:extLst>
          </p:cNvPr>
          <p:cNvSpPr/>
          <p:nvPr/>
        </p:nvSpPr>
        <p:spPr>
          <a:xfrm>
            <a:off x="5716890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F09E2613-AA62-40E9-A789-F6A2C1BFA7CA}"/>
              </a:ext>
            </a:extLst>
          </p:cNvPr>
          <p:cNvSpPr/>
          <p:nvPr/>
        </p:nvSpPr>
        <p:spPr>
          <a:xfrm>
            <a:off x="5482028" y="3069531"/>
            <a:ext cx="15103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</a:t>
            </a: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아키텍쳐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320AB2B9-C84D-4831-B7F4-B6979398F0C3}"/>
              </a:ext>
            </a:extLst>
          </p:cNvPr>
          <p:cNvSpPr/>
          <p:nvPr/>
        </p:nvSpPr>
        <p:spPr>
          <a:xfrm>
            <a:off x="729118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923BB013-6740-498D-8F30-E109BBBB1D3F}"/>
              </a:ext>
            </a:extLst>
          </p:cNvPr>
          <p:cNvSpPr/>
          <p:nvPr/>
        </p:nvSpPr>
        <p:spPr>
          <a:xfrm>
            <a:off x="7330439" y="306953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팀원 소개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35B809C4-5FEA-410E-B945-C8E99E3168E7}"/>
              </a:ext>
            </a:extLst>
          </p:cNvPr>
          <p:cNvSpPr txBox="1"/>
          <p:nvPr/>
        </p:nvSpPr>
        <p:spPr>
          <a:xfrm>
            <a:off x="924152" y="2015248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F75C41DC-A784-4EED-9C7A-DDA83A9D9C79}"/>
              </a:ext>
            </a:extLst>
          </p:cNvPr>
          <p:cNvSpPr txBox="1"/>
          <p:nvPr/>
        </p:nvSpPr>
        <p:spPr>
          <a:xfrm>
            <a:off x="2615701" y="2015248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24B8F62E-2895-474D-8436-CCA11BEA2F3F}"/>
              </a:ext>
            </a:extLst>
          </p:cNvPr>
          <p:cNvSpPr txBox="1"/>
          <p:nvPr/>
        </p:nvSpPr>
        <p:spPr>
          <a:xfrm>
            <a:off x="4220315" y="2016447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FE2226A0-E0FA-4B03-98BB-815BDC71D906}"/>
              </a:ext>
            </a:extLst>
          </p:cNvPr>
          <p:cNvSpPr txBox="1"/>
          <p:nvPr/>
        </p:nvSpPr>
        <p:spPr>
          <a:xfrm>
            <a:off x="5845107" y="2015248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4F12D664-4B09-4167-AF76-AAE290FDA9DB}"/>
              </a:ext>
            </a:extLst>
          </p:cNvPr>
          <p:cNvSpPr txBox="1"/>
          <p:nvPr/>
        </p:nvSpPr>
        <p:spPr>
          <a:xfrm>
            <a:off x="7419403" y="2015248"/>
            <a:ext cx="784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zh-CN" altLang="en-US" sz="4000" b="1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0122DECD-DE99-4981-844D-0E38BB114A8D}"/>
                </a:ext>
              </a:extLst>
            </p:cNvPr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8AA21313-A925-4B7F-B556-8FB7A8A7EA46}"/>
                </a:ext>
              </a:extLst>
            </p:cNvPr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>
                <a:extLst>
                  <a:ext uri="{FF2B5EF4-FFF2-40B4-BE49-F238E27FC236}">
                    <a16:creationId xmlns:a16="http://schemas.microsoft.com/office/drawing/2014/main" xmlns="" id="{90DC2582-9CA2-4589-AC65-AA61516FE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7" name="AutoShape 38">
                <a:extLst>
                  <a:ext uri="{FF2B5EF4-FFF2-40B4-BE49-F238E27FC236}">
                    <a16:creationId xmlns:a16="http://schemas.microsoft.com/office/drawing/2014/main" xmlns="" id="{4548D2E2-6A51-491D-A1DC-72C20B5A5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8" name="AutoShape 39">
                <a:extLst>
                  <a:ext uri="{FF2B5EF4-FFF2-40B4-BE49-F238E27FC236}">
                    <a16:creationId xmlns:a16="http://schemas.microsoft.com/office/drawing/2014/main" xmlns="" id="{D168534D-AF8B-4165-B659-91122FCFC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9" name="AutoShape 40">
                <a:extLst>
                  <a:ext uri="{FF2B5EF4-FFF2-40B4-BE49-F238E27FC236}">
                    <a16:creationId xmlns:a16="http://schemas.microsoft.com/office/drawing/2014/main" xmlns="" id="{568D3028-93C0-4884-86E6-6741448EE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0" name="AutoShape 41">
                <a:extLst>
                  <a:ext uri="{FF2B5EF4-FFF2-40B4-BE49-F238E27FC236}">
                    <a16:creationId xmlns:a16="http://schemas.microsoft.com/office/drawing/2014/main" xmlns="" id="{9E04ABE0-3D2C-4993-81B4-8517C7757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1" name="AutoShape 42">
                <a:extLst>
                  <a:ext uri="{FF2B5EF4-FFF2-40B4-BE49-F238E27FC236}">
                    <a16:creationId xmlns:a16="http://schemas.microsoft.com/office/drawing/2014/main" xmlns="" id="{BE0171F6-B5CA-405D-856B-F1792EFD7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xmlns="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>
                <a:extLst>
                  <a:ext uri="{FF2B5EF4-FFF2-40B4-BE49-F238E27FC236}">
                    <a16:creationId xmlns:a16="http://schemas.microsoft.com/office/drawing/2014/main" xmlns="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4" name="AutoShape 127">
                <a:extLst>
                  <a:ext uri="{FF2B5EF4-FFF2-40B4-BE49-F238E27FC236}">
                    <a16:creationId xmlns:a16="http://schemas.microsoft.com/office/drawing/2014/main" xmlns="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8085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일정 신청</a:t>
            </a:r>
            <a:r>
              <a:rPr lang="en-US" altLang="ko-KR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관리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17241" y="1887278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무대 등록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484995" y="3384440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무대 신청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8" t="20419" r="24631" b="-208"/>
          <a:stretch/>
        </p:blipFill>
        <p:spPr>
          <a:xfrm>
            <a:off x="388528" y="1032162"/>
            <a:ext cx="4488272" cy="3747655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218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0122DECD-DE99-4981-844D-0E38BB114A8D}"/>
                </a:ext>
              </a:extLst>
            </p:cNvPr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8AA21313-A925-4B7F-B556-8FB7A8A7EA46}"/>
                </a:ext>
              </a:extLst>
            </p:cNvPr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>
                <a:extLst>
                  <a:ext uri="{FF2B5EF4-FFF2-40B4-BE49-F238E27FC236}">
                    <a16:creationId xmlns:a16="http://schemas.microsoft.com/office/drawing/2014/main" xmlns="" id="{90DC2582-9CA2-4589-AC65-AA61516FE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7" name="AutoShape 38">
                <a:extLst>
                  <a:ext uri="{FF2B5EF4-FFF2-40B4-BE49-F238E27FC236}">
                    <a16:creationId xmlns:a16="http://schemas.microsoft.com/office/drawing/2014/main" xmlns="" id="{4548D2E2-6A51-491D-A1DC-72C20B5A5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8" name="AutoShape 39">
                <a:extLst>
                  <a:ext uri="{FF2B5EF4-FFF2-40B4-BE49-F238E27FC236}">
                    <a16:creationId xmlns:a16="http://schemas.microsoft.com/office/drawing/2014/main" xmlns="" id="{D168534D-AF8B-4165-B659-91122FCFC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9" name="AutoShape 40">
                <a:extLst>
                  <a:ext uri="{FF2B5EF4-FFF2-40B4-BE49-F238E27FC236}">
                    <a16:creationId xmlns:a16="http://schemas.microsoft.com/office/drawing/2014/main" xmlns="" id="{568D3028-93C0-4884-86E6-6741448EE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0" name="AutoShape 41">
                <a:extLst>
                  <a:ext uri="{FF2B5EF4-FFF2-40B4-BE49-F238E27FC236}">
                    <a16:creationId xmlns:a16="http://schemas.microsoft.com/office/drawing/2014/main" xmlns="" id="{9E04ABE0-3D2C-4993-81B4-8517C7757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1" name="AutoShape 42">
                <a:extLst>
                  <a:ext uri="{FF2B5EF4-FFF2-40B4-BE49-F238E27FC236}">
                    <a16:creationId xmlns:a16="http://schemas.microsoft.com/office/drawing/2014/main" xmlns="" id="{BE0171F6-B5CA-405D-856B-F1792EFD7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xmlns="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>
                <a:extLst>
                  <a:ext uri="{FF2B5EF4-FFF2-40B4-BE49-F238E27FC236}">
                    <a16:creationId xmlns:a16="http://schemas.microsoft.com/office/drawing/2014/main" xmlns="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4" name="AutoShape 127">
                <a:extLst>
                  <a:ext uri="{FF2B5EF4-FFF2-40B4-BE49-F238E27FC236}">
                    <a16:creationId xmlns:a16="http://schemas.microsoft.com/office/drawing/2014/main" xmlns="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8085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일정 신청</a:t>
            </a:r>
            <a:r>
              <a:rPr lang="en-US" altLang="ko-KR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관리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46768" y="1760579"/>
            <a:ext cx="23714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다양한 종류의</a:t>
            </a:r>
            <a:endParaRPr lang="en-US" altLang="ko-KR" sz="2000" kern="1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ko-KR" altLang="en-US" sz="20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스케쥴</a:t>
            </a: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관리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86160" y="3357452"/>
            <a:ext cx="23714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제한되지 않은</a:t>
            </a:r>
            <a:endParaRPr lang="en-US" altLang="ko-KR" sz="2000" kern="1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공연 장소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99" r="1314"/>
          <a:stretch/>
        </p:blipFill>
        <p:spPr>
          <a:xfrm>
            <a:off x="259997" y="1079539"/>
            <a:ext cx="5004521" cy="3575587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645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0122DECD-DE99-4981-844D-0E38BB114A8D}"/>
                </a:ext>
              </a:extLst>
            </p:cNvPr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8AA21313-A925-4B7F-B556-8FB7A8A7EA46}"/>
                </a:ext>
              </a:extLst>
            </p:cNvPr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>
                <a:extLst>
                  <a:ext uri="{FF2B5EF4-FFF2-40B4-BE49-F238E27FC236}">
                    <a16:creationId xmlns:a16="http://schemas.microsoft.com/office/drawing/2014/main" xmlns="" id="{90DC2582-9CA2-4589-AC65-AA61516FE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7" name="AutoShape 38">
                <a:extLst>
                  <a:ext uri="{FF2B5EF4-FFF2-40B4-BE49-F238E27FC236}">
                    <a16:creationId xmlns:a16="http://schemas.microsoft.com/office/drawing/2014/main" xmlns="" id="{4548D2E2-6A51-491D-A1DC-72C20B5A5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8" name="AutoShape 39">
                <a:extLst>
                  <a:ext uri="{FF2B5EF4-FFF2-40B4-BE49-F238E27FC236}">
                    <a16:creationId xmlns:a16="http://schemas.microsoft.com/office/drawing/2014/main" xmlns="" id="{D168534D-AF8B-4165-B659-91122FCFC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9" name="AutoShape 40">
                <a:extLst>
                  <a:ext uri="{FF2B5EF4-FFF2-40B4-BE49-F238E27FC236}">
                    <a16:creationId xmlns:a16="http://schemas.microsoft.com/office/drawing/2014/main" xmlns="" id="{568D3028-93C0-4884-86E6-6741448EE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0" name="AutoShape 41">
                <a:extLst>
                  <a:ext uri="{FF2B5EF4-FFF2-40B4-BE49-F238E27FC236}">
                    <a16:creationId xmlns:a16="http://schemas.microsoft.com/office/drawing/2014/main" xmlns="" id="{9E04ABE0-3D2C-4993-81B4-8517C7757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1" name="AutoShape 42">
                <a:extLst>
                  <a:ext uri="{FF2B5EF4-FFF2-40B4-BE49-F238E27FC236}">
                    <a16:creationId xmlns:a16="http://schemas.microsoft.com/office/drawing/2014/main" xmlns="" id="{BE0171F6-B5CA-405D-856B-F1792EFD7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xmlns="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>
                <a:extLst>
                  <a:ext uri="{FF2B5EF4-FFF2-40B4-BE49-F238E27FC236}">
                    <a16:creationId xmlns:a16="http://schemas.microsoft.com/office/drawing/2014/main" xmlns="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4" name="AutoShape 127">
                <a:extLst>
                  <a:ext uri="{FF2B5EF4-FFF2-40B4-BE49-F238E27FC236}">
                    <a16:creationId xmlns:a16="http://schemas.microsoft.com/office/drawing/2014/main" xmlns="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</a:t>
            </a:r>
            <a:r>
              <a:rPr lang="ko-KR" altLang="en-US" sz="21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피드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7" t="18916" r="23182"/>
          <a:stretch/>
        </p:blipFill>
        <p:spPr>
          <a:xfrm>
            <a:off x="388822" y="1032164"/>
            <a:ext cx="4640377" cy="3632635"/>
          </a:xfrm>
          <a:prstGeom prst="rect">
            <a:avLst/>
          </a:prstGeom>
        </p:spPr>
      </p:pic>
      <p:sp>
        <p:nvSpPr>
          <p:cNvPr id="34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297006" y="1860103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다양한 방법으로 홍보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484995" y="3230552"/>
            <a:ext cx="23714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댓글을</a:t>
            </a: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통한</a:t>
            </a:r>
            <a:endParaRPr lang="en-US" altLang="ko-KR" sz="2000" kern="1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양방향 소통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326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550248" y="3188764"/>
            <a:ext cx="681925" cy="681925"/>
            <a:chOff x="450816" y="3791437"/>
            <a:chExt cx="681925" cy="681925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0122DECD-DE99-4981-844D-0E38BB114A8D}"/>
                </a:ext>
              </a:extLst>
            </p:cNvPr>
            <p:cNvSpPr/>
            <p:nvPr/>
          </p:nvSpPr>
          <p:spPr>
            <a:xfrm>
              <a:off x="450816" y="3791437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8AA21313-A925-4B7F-B556-8FB7A8A7EA46}"/>
                </a:ext>
              </a:extLst>
            </p:cNvPr>
            <p:cNvGrpSpPr/>
            <p:nvPr/>
          </p:nvGrpSpPr>
          <p:grpSpPr>
            <a:xfrm>
              <a:off x="609421" y="3955393"/>
              <a:ext cx="352425" cy="354012"/>
              <a:chOff x="5478463" y="2630488"/>
              <a:chExt cx="352425" cy="354012"/>
            </a:xfrm>
          </p:grpSpPr>
          <p:sp>
            <p:nvSpPr>
              <p:cNvPr id="16" name="AutoShape 37">
                <a:extLst>
                  <a:ext uri="{FF2B5EF4-FFF2-40B4-BE49-F238E27FC236}">
                    <a16:creationId xmlns:a16="http://schemas.microsoft.com/office/drawing/2014/main" xmlns="" id="{90DC2582-9CA2-4589-AC65-AA61516FE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463" y="2663825"/>
                <a:ext cx="320675" cy="320675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7" name="AutoShape 38">
                <a:extLst>
                  <a:ext uri="{FF2B5EF4-FFF2-40B4-BE49-F238E27FC236}">
                    <a16:creationId xmlns:a16="http://schemas.microsoft.com/office/drawing/2014/main" xmlns="" id="{4548D2E2-6A51-491D-A1DC-72C20B5A5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450" y="2808288"/>
                <a:ext cx="53975" cy="539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8" name="AutoShape 39">
                <a:extLst>
                  <a:ext uri="{FF2B5EF4-FFF2-40B4-BE49-F238E27FC236}">
                    <a16:creationId xmlns:a16="http://schemas.microsoft.com/office/drawing/2014/main" xmlns="" id="{D168534D-AF8B-4165-B659-91122FCFC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2630488"/>
                <a:ext cx="55563" cy="555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19" name="AutoShape 40">
                <a:extLst>
                  <a:ext uri="{FF2B5EF4-FFF2-40B4-BE49-F238E27FC236}">
                    <a16:creationId xmlns:a16="http://schemas.microsoft.com/office/drawing/2014/main" xmlns="" id="{568D3028-93C0-4884-86E6-6741448EE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5775" y="2797175"/>
                <a:ext cx="44450" cy="444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0" name="AutoShape 41">
                <a:extLst>
                  <a:ext uri="{FF2B5EF4-FFF2-40B4-BE49-F238E27FC236}">
                    <a16:creationId xmlns:a16="http://schemas.microsoft.com/office/drawing/2014/main" xmlns="" id="{9E04ABE0-3D2C-4993-81B4-8517C7757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225" y="28733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1" name="AutoShape 42">
                <a:extLst>
                  <a:ext uri="{FF2B5EF4-FFF2-40B4-BE49-F238E27FC236}">
                    <a16:creationId xmlns:a16="http://schemas.microsoft.com/office/drawing/2014/main" xmlns="" id="{BE0171F6-B5CA-405D-856B-F1792EFD7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438" y="2708275"/>
                <a:ext cx="22225" cy="222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92252" y="1722883"/>
            <a:ext cx="681925" cy="681925"/>
            <a:chOff x="469979" y="2706556"/>
            <a:chExt cx="681925" cy="68192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D33AB898-91D3-49AF-BFAA-50C82A809FC9}"/>
                </a:ext>
              </a:extLst>
            </p:cNvPr>
            <p:cNvSpPr/>
            <p:nvPr/>
          </p:nvSpPr>
          <p:spPr>
            <a:xfrm>
              <a:off x="469979" y="2706556"/>
              <a:ext cx="681925" cy="68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xmlns="" id="{98DDF874-B6D1-40B8-A5E4-3C20E4EB3E4B}"/>
                </a:ext>
              </a:extLst>
            </p:cNvPr>
            <p:cNvGrpSpPr/>
            <p:nvPr/>
          </p:nvGrpSpPr>
          <p:grpSpPr>
            <a:xfrm>
              <a:off x="642570" y="2870951"/>
              <a:ext cx="353134" cy="353134"/>
              <a:chOff x="2473104" y="2145028"/>
              <a:chExt cx="359165" cy="359165"/>
            </a:xfrm>
            <a:solidFill>
              <a:sysClr val="window" lastClr="FFFFFF"/>
            </a:solidFill>
          </p:grpSpPr>
          <p:sp>
            <p:nvSpPr>
              <p:cNvPr id="23" name="AutoShape 126">
                <a:extLst>
                  <a:ext uri="{FF2B5EF4-FFF2-40B4-BE49-F238E27FC236}">
                    <a16:creationId xmlns:a16="http://schemas.microsoft.com/office/drawing/2014/main" xmlns="" id="{71F646CD-26AC-4D3A-B93A-02FF060A0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  <p:sp>
            <p:nvSpPr>
              <p:cNvPr id="24" name="AutoShape 127">
                <a:extLst>
                  <a:ext uri="{FF2B5EF4-FFF2-40B4-BE49-F238E27FC236}">
                    <a16:creationId xmlns:a16="http://schemas.microsoft.com/office/drawing/2014/main" xmlns="" id="{BFE64607-A965-47A3-89DF-E49FCB736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anose="02030504000101010101" pitchFamily="18" charset="-127"/>
                  <a:ea typeface="Arial"/>
                  <a:sym typeface="Arial" charset="0"/>
                </a:endParaRPr>
              </a:p>
            </p:txBody>
          </p:sp>
        </p:grpSp>
      </p:grpSp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회원 관리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46768" y="1760579"/>
            <a:ext cx="23714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버스커</a:t>
            </a:r>
            <a:r>
              <a:rPr lang="en-US" altLang="ko-KR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</a:t>
            </a: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제공자</a:t>
            </a:r>
            <a:endParaRPr lang="en-US" altLang="ko-KR" sz="2000" kern="100" dirty="0" smtClean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승인 신청</a:t>
            </a:r>
            <a:r>
              <a:rPr lang="en-US" altLang="ko-KR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</a:t>
            </a: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거절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86160" y="3357452"/>
            <a:ext cx="2371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0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회원 정지</a:t>
            </a:r>
            <a:endParaRPr lang="en-US" altLang="zh-CN" sz="20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23" y="986574"/>
            <a:ext cx="4836321" cy="3509225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26" name="타원 2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16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256BF839-5984-4814-99D1-E3F91C6B186D}"/>
              </a:ext>
            </a:extLst>
          </p:cNvPr>
          <p:cNvSpPr/>
          <p:nvPr/>
        </p:nvSpPr>
        <p:spPr>
          <a:xfrm>
            <a:off x="3091748" y="2093230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시연 영상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927576"/>
            <a:ext cx="1116000" cy="11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8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7845620-1BD2-4CB4-A849-1D6F71C83D3D}"/>
              </a:ext>
            </a:extLst>
          </p:cNvPr>
          <p:cNvSpPr/>
          <p:nvPr/>
        </p:nvSpPr>
        <p:spPr>
          <a:xfrm>
            <a:off x="658091" y="58136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31726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</a:t>
            </a:r>
            <a:r>
              <a:rPr lang="ko-KR" altLang="en-US" sz="3600" b="1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아키텍쳐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46203"/>
            <a:ext cx="1159609" cy="338554"/>
            <a:chOff x="3193349" y="3028037"/>
            <a:chExt cx="1159609" cy="338554"/>
          </a:xfrm>
        </p:grpSpPr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xmlns="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문서 작업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612232" y="3518295"/>
            <a:ext cx="1159609" cy="338554"/>
            <a:chOff x="4727883" y="3028037"/>
            <a:chExt cx="1159609" cy="338554"/>
          </a:xfrm>
        </p:grpSpPr>
        <p:grpSp>
          <p:nvGrpSpPr>
            <p:cNvPr id="3" name="그룹 2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0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62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개발 환경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193349" y="3563820"/>
            <a:ext cx="1509064" cy="338554"/>
            <a:chOff x="4727883" y="3028037"/>
            <a:chExt cx="1509064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3115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ko-KR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API </a:t>
              </a: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구동 </a:t>
              </a:r>
              <a:r>
                <a:rPr lang="ko-KR" altLang="en-US" sz="1600" kern="100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원리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9" y="1877709"/>
            <a:ext cx="1116000" cy="1118180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608923" y="2998701"/>
            <a:ext cx="1342351" cy="338554"/>
            <a:chOff x="4727883" y="3028037"/>
            <a:chExt cx="1342351" cy="338554"/>
          </a:xfrm>
        </p:grpSpPr>
        <p:grpSp>
          <p:nvGrpSpPr>
            <p:cNvPr id="25" name="그룹 24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7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6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11448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시스템 구성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88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5418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UI - </a:t>
            </a: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ProtoType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7" y="926195"/>
            <a:ext cx="7148945" cy="381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703" b="639"/>
          <a:stretch/>
        </p:blipFill>
        <p:spPr>
          <a:xfrm>
            <a:off x="582521" y="961067"/>
            <a:ext cx="7847376" cy="37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5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197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USE-CASE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59" y="926195"/>
            <a:ext cx="3610874" cy="37729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"/>
          <a:stretch/>
        </p:blipFill>
        <p:spPr>
          <a:xfrm>
            <a:off x="3609148" y="510697"/>
            <a:ext cx="3610874" cy="36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1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"/>
          <a:stretch/>
        </p:blipFill>
        <p:spPr>
          <a:xfrm>
            <a:off x="460376" y="847108"/>
            <a:ext cx="8226424" cy="3899106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1563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DB MODELING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25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7845620-1BD2-4CB4-A849-1D6F71C83D3D}"/>
              </a:ext>
            </a:extLst>
          </p:cNvPr>
          <p:cNvSpPr/>
          <p:nvPr/>
        </p:nvSpPr>
        <p:spPr>
          <a:xfrm>
            <a:off x="554182" y="387400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256BF839-5984-4814-99D1-E3F91C6B186D}"/>
              </a:ext>
            </a:extLst>
          </p:cNvPr>
          <p:cNvSpPr/>
          <p:nvPr/>
        </p:nvSpPr>
        <p:spPr>
          <a:xfrm>
            <a:off x="3085528" y="2113634"/>
            <a:ext cx="1936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주제 선정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93349" y="3028037"/>
            <a:ext cx="747637" cy="338554"/>
            <a:chOff x="3193349" y="3028037"/>
            <a:chExt cx="747637" cy="338554"/>
          </a:xfrm>
        </p:grpSpPr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xmlns="" id="{7B266607-1E24-446A-AA08-188900624F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93349" y="3077492"/>
              <a:ext cx="246137" cy="245552"/>
              <a:chOff x="3665" y="2074"/>
              <a:chExt cx="421" cy="420"/>
            </a:xfrm>
            <a:solidFill>
              <a:schemeClr val="accent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5" y="2074"/>
                <a:ext cx="421" cy="420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204"/>
                <a:ext cx="233" cy="162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3390835" y="3028037"/>
              <a:ext cx="5501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현황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1ED84EDF-6D20-40CB-82F4-D0D8A54B63CC}"/>
              </a:ext>
            </a:extLst>
          </p:cNvPr>
          <p:cNvGrpSpPr/>
          <p:nvPr/>
        </p:nvGrpSpPr>
        <p:grpSpPr>
          <a:xfrm>
            <a:off x="1392603" y="1961831"/>
            <a:ext cx="1115661" cy="1115661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16" name="AutoShape 126">
              <a:extLst>
                <a:ext uri="{FF2B5EF4-FFF2-40B4-BE49-F238E27FC236}">
                  <a16:creationId xmlns:a16="http://schemas.microsoft.com/office/drawing/2014/main" xmlns="" id="{47CF404B-B45D-4987-B666-AF99E1CE0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17" name="AutoShape 127">
              <a:extLst>
                <a:ext uri="{FF2B5EF4-FFF2-40B4-BE49-F238E27FC236}">
                  <a16:creationId xmlns:a16="http://schemas.microsoft.com/office/drawing/2014/main" xmlns="" id="{C365FB4B-28E1-46C2-A223-FEF89539A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457720" y="3028037"/>
            <a:ext cx="1113121" cy="338554"/>
            <a:chOff x="4727883" y="3028037"/>
            <a:chExt cx="1113121" cy="338554"/>
          </a:xfrm>
        </p:grpSpPr>
        <p:grpSp>
          <p:nvGrpSpPr>
            <p:cNvPr id="3" name="그룹 2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20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9156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해결방안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133050" y="3028037"/>
            <a:ext cx="747637" cy="338554"/>
            <a:chOff x="4727883" y="3028037"/>
            <a:chExt cx="747637" cy="338554"/>
          </a:xfrm>
        </p:grpSpPr>
        <p:grpSp>
          <p:nvGrpSpPr>
            <p:cNvPr id="36" name="그룹 35"/>
            <p:cNvGrpSpPr/>
            <p:nvPr/>
          </p:nvGrpSpPr>
          <p:grpSpPr>
            <a:xfrm>
              <a:off x="4727883" y="3077492"/>
              <a:ext cx="246137" cy="245552"/>
              <a:chOff x="4727883" y="3077492"/>
              <a:chExt cx="246137" cy="245552"/>
            </a:xfrm>
          </p:grpSpPr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xmlns="" id="{A141E591-87D0-4A9D-84EA-6C3EEEDD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883" y="3077492"/>
                <a:ext cx="246137" cy="245552"/>
              </a:xfrm>
              <a:custGeom>
                <a:avLst/>
                <a:gdLst>
                  <a:gd name="T0" fmla="*/ 350 w 699"/>
                  <a:gd name="T1" fmla="*/ 698 h 698"/>
                  <a:gd name="T2" fmla="*/ 0 w 699"/>
                  <a:gd name="T3" fmla="*/ 349 h 698"/>
                  <a:gd name="T4" fmla="*/ 350 w 699"/>
                  <a:gd name="T5" fmla="*/ 0 h 698"/>
                  <a:gd name="T6" fmla="*/ 699 w 699"/>
                  <a:gd name="T7" fmla="*/ 349 h 698"/>
                  <a:gd name="T8" fmla="*/ 350 w 699"/>
                  <a:gd name="T9" fmla="*/ 698 h 698"/>
                  <a:gd name="T10" fmla="*/ 350 w 699"/>
                  <a:gd name="T11" fmla="*/ 40 h 698"/>
                  <a:gd name="T12" fmla="*/ 40 w 699"/>
                  <a:gd name="T13" fmla="*/ 349 h 698"/>
                  <a:gd name="T14" fmla="*/ 350 w 699"/>
                  <a:gd name="T15" fmla="*/ 658 h 698"/>
                  <a:gd name="T16" fmla="*/ 659 w 699"/>
                  <a:gd name="T17" fmla="*/ 349 h 698"/>
                  <a:gd name="T18" fmla="*/ 350 w 699"/>
                  <a:gd name="T19" fmla="*/ 4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9" h="698">
                    <a:moveTo>
                      <a:pt x="350" y="698"/>
                    </a:moveTo>
                    <a:cubicBezTo>
                      <a:pt x="157" y="698"/>
                      <a:pt x="0" y="542"/>
                      <a:pt x="0" y="349"/>
                    </a:cubicBezTo>
                    <a:cubicBezTo>
                      <a:pt x="0" y="156"/>
                      <a:pt x="157" y="0"/>
                      <a:pt x="350" y="0"/>
                    </a:cubicBezTo>
                    <a:cubicBezTo>
                      <a:pt x="542" y="0"/>
                      <a:pt x="699" y="156"/>
                      <a:pt x="699" y="349"/>
                    </a:cubicBezTo>
                    <a:cubicBezTo>
                      <a:pt x="699" y="542"/>
                      <a:pt x="542" y="698"/>
                      <a:pt x="350" y="698"/>
                    </a:cubicBezTo>
                    <a:close/>
                    <a:moveTo>
                      <a:pt x="350" y="40"/>
                    </a:moveTo>
                    <a:cubicBezTo>
                      <a:pt x="179" y="40"/>
                      <a:pt x="40" y="179"/>
                      <a:pt x="40" y="349"/>
                    </a:cubicBezTo>
                    <a:cubicBezTo>
                      <a:pt x="40" y="519"/>
                      <a:pt x="179" y="658"/>
                      <a:pt x="350" y="658"/>
                    </a:cubicBezTo>
                    <a:cubicBezTo>
                      <a:pt x="520" y="658"/>
                      <a:pt x="659" y="519"/>
                      <a:pt x="659" y="349"/>
                    </a:cubicBezTo>
                    <a:cubicBezTo>
                      <a:pt x="659" y="179"/>
                      <a:pt x="520" y="40"/>
                      <a:pt x="350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xmlns="" id="{AE3A265A-B4ED-4C0D-8793-0E1E83881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2840" y="3153496"/>
                <a:ext cx="136223" cy="94713"/>
              </a:xfrm>
              <a:custGeom>
                <a:avLst/>
                <a:gdLst>
                  <a:gd name="T0" fmla="*/ 138 w 387"/>
                  <a:gd name="T1" fmla="*/ 269 h 269"/>
                  <a:gd name="T2" fmla="*/ 123 w 387"/>
                  <a:gd name="T3" fmla="*/ 263 h 269"/>
                  <a:gd name="T4" fmla="*/ 7 w 387"/>
                  <a:gd name="T5" fmla="*/ 147 h 269"/>
                  <a:gd name="T6" fmla="*/ 7 w 387"/>
                  <a:gd name="T7" fmla="*/ 119 h 269"/>
                  <a:gd name="T8" fmla="*/ 7 w 387"/>
                  <a:gd name="T9" fmla="*/ 119 h 269"/>
                  <a:gd name="T10" fmla="*/ 36 w 387"/>
                  <a:gd name="T11" fmla="*/ 119 h 269"/>
                  <a:gd name="T12" fmla="*/ 36 w 387"/>
                  <a:gd name="T13" fmla="*/ 119 h 269"/>
                  <a:gd name="T14" fmla="*/ 138 w 387"/>
                  <a:gd name="T15" fmla="*/ 221 h 269"/>
                  <a:gd name="T16" fmla="*/ 350 w 387"/>
                  <a:gd name="T17" fmla="*/ 8 h 269"/>
                  <a:gd name="T18" fmla="*/ 379 w 387"/>
                  <a:gd name="T19" fmla="*/ 8 h 269"/>
                  <a:gd name="T20" fmla="*/ 379 w 387"/>
                  <a:gd name="T21" fmla="*/ 8 h 269"/>
                  <a:gd name="T22" fmla="*/ 379 w 387"/>
                  <a:gd name="T23" fmla="*/ 36 h 269"/>
                  <a:gd name="T24" fmla="*/ 379 w 387"/>
                  <a:gd name="T25" fmla="*/ 36 h 269"/>
                  <a:gd name="T26" fmla="*/ 152 w 387"/>
                  <a:gd name="T27" fmla="*/ 263 h 269"/>
                  <a:gd name="T28" fmla="*/ 138 w 387"/>
                  <a:gd name="T2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7" h="269">
                    <a:moveTo>
                      <a:pt x="138" y="269"/>
                    </a:moveTo>
                    <a:cubicBezTo>
                      <a:pt x="132" y="269"/>
                      <a:pt x="127" y="267"/>
                      <a:pt x="123" y="263"/>
                    </a:cubicBezTo>
                    <a:cubicBezTo>
                      <a:pt x="7" y="147"/>
                      <a:pt x="7" y="147"/>
                      <a:pt x="7" y="147"/>
                    </a:cubicBezTo>
                    <a:cubicBezTo>
                      <a:pt x="0" y="139"/>
                      <a:pt x="0" y="127"/>
                      <a:pt x="7" y="119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15" y="111"/>
                      <a:pt x="28" y="111"/>
                      <a:pt x="36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38" y="221"/>
                      <a:pt x="138" y="221"/>
                      <a:pt x="138" y="221"/>
                    </a:cubicBezTo>
                    <a:cubicBezTo>
                      <a:pt x="350" y="8"/>
                      <a:pt x="350" y="8"/>
                      <a:pt x="350" y="8"/>
                    </a:cubicBezTo>
                    <a:cubicBezTo>
                      <a:pt x="358" y="0"/>
                      <a:pt x="371" y="0"/>
                      <a:pt x="379" y="8"/>
                    </a:cubicBezTo>
                    <a:cubicBezTo>
                      <a:pt x="379" y="8"/>
                      <a:pt x="379" y="8"/>
                      <a:pt x="379" y="8"/>
                    </a:cubicBezTo>
                    <a:cubicBezTo>
                      <a:pt x="387" y="16"/>
                      <a:pt x="387" y="28"/>
                      <a:pt x="379" y="36"/>
                    </a:cubicBezTo>
                    <a:cubicBezTo>
                      <a:pt x="379" y="36"/>
                      <a:pt x="379" y="36"/>
                      <a:pt x="379" y="36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48" y="267"/>
                      <a:pt x="143" y="269"/>
                      <a:pt x="138" y="2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矩形 33">
              <a:extLst>
                <a:ext uri="{FF2B5EF4-FFF2-40B4-BE49-F238E27FC236}">
                  <a16:creationId xmlns:a16="http://schemas.microsoft.com/office/drawing/2014/main" xmlns="" id="{F2B290E5-515A-4DB8-9472-33B1686A97FA}"/>
                </a:ext>
              </a:extLst>
            </p:cNvPr>
            <p:cNvSpPr/>
            <p:nvPr/>
          </p:nvSpPr>
          <p:spPr>
            <a:xfrm>
              <a:off x="4925369" y="3028037"/>
              <a:ext cx="5501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ko-KR" altLang="en-US" sz="1600" kern="100" dirty="0" err="1" smtClean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타켓</a:t>
              </a:r>
              <a:endParaRPr lang="en-US" altLang="zh-CN" sz="1600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27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915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칸반보드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3" y="926195"/>
            <a:ext cx="8125097" cy="376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1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문서 작업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531822" y="510697"/>
            <a:ext cx="8178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gitHub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505"/>
          <a:stretch/>
        </p:blipFill>
        <p:spPr>
          <a:xfrm>
            <a:off x="1657119" y="984069"/>
            <a:ext cx="5929651" cy="37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2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1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94842" y="1478282"/>
            <a:ext cx="1658631" cy="1349322"/>
            <a:chOff x="6613243" y="818679"/>
            <a:chExt cx="2650830" cy="3165513"/>
          </a:xfrm>
        </p:grpSpPr>
        <p:sp>
          <p:nvSpPr>
            <p:cNvPr id="17" name="직사각형 16"/>
            <p:cNvSpPr/>
            <p:nvPr/>
          </p:nvSpPr>
          <p:spPr>
            <a:xfrm>
              <a:off x="6613243" y="1331933"/>
              <a:ext cx="2650830" cy="265225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rgbClr val="222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순서도: 수행의 시작/종료 17"/>
            <p:cNvSpPr/>
            <p:nvPr/>
          </p:nvSpPr>
          <p:spPr>
            <a:xfrm>
              <a:off x="6759623" y="1587970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19" name="순서도: 수행의 시작/종료 18"/>
            <p:cNvSpPr/>
            <p:nvPr/>
          </p:nvSpPr>
          <p:spPr>
            <a:xfrm>
              <a:off x="6759624" y="2438076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20" name="순서도: 수행의 시작/종료 19"/>
            <p:cNvSpPr/>
            <p:nvPr/>
          </p:nvSpPr>
          <p:spPr>
            <a:xfrm>
              <a:off x="6759623" y="3301197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pic>
          <p:nvPicPr>
            <p:cNvPr id="21" name="Picture 10" descr="JDK 11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081" y="818679"/>
              <a:ext cx="1627153" cy="46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44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94842" y="1478282"/>
            <a:ext cx="1658631" cy="1349322"/>
            <a:chOff x="6613243" y="818679"/>
            <a:chExt cx="2650830" cy="3165513"/>
          </a:xfrm>
        </p:grpSpPr>
        <p:sp>
          <p:nvSpPr>
            <p:cNvPr id="17" name="직사각형 16"/>
            <p:cNvSpPr/>
            <p:nvPr/>
          </p:nvSpPr>
          <p:spPr>
            <a:xfrm>
              <a:off x="6613243" y="1331933"/>
              <a:ext cx="2650830" cy="265225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rgbClr val="222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순서도: 수행의 시작/종료 17"/>
            <p:cNvSpPr/>
            <p:nvPr/>
          </p:nvSpPr>
          <p:spPr>
            <a:xfrm>
              <a:off x="6759623" y="1587970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19" name="순서도: 수행의 시작/종료 18"/>
            <p:cNvSpPr/>
            <p:nvPr/>
          </p:nvSpPr>
          <p:spPr>
            <a:xfrm>
              <a:off x="6759624" y="2438076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20" name="순서도: 수행의 시작/종료 19"/>
            <p:cNvSpPr/>
            <p:nvPr/>
          </p:nvSpPr>
          <p:spPr>
            <a:xfrm>
              <a:off x="6759623" y="3301197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pic>
          <p:nvPicPr>
            <p:cNvPr id="21" name="Picture 10" descr="JDK 11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081" y="818679"/>
              <a:ext cx="1627153" cy="46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  <p:sp>
        <p:nvSpPr>
          <p:cNvPr id="28" name="오른쪽 화살표 27"/>
          <p:cNvSpPr/>
          <p:nvPr/>
        </p:nvSpPr>
        <p:spPr>
          <a:xfrm>
            <a:off x="6078719" y="1815086"/>
            <a:ext cx="868754" cy="281147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7034131" y="1088675"/>
            <a:ext cx="1156855" cy="2597802"/>
            <a:chOff x="9378841" y="1366881"/>
            <a:chExt cx="1542473" cy="3463737"/>
          </a:xfrm>
        </p:grpSpPr>
        <p:sp>
          <p:nvSpPr>
            <p:cNvPr id="31" name="직사각형 30"/>
            <p:cNvSpPr/>
            <p:nvPr/>
          </p:nvSpPr>
          <p:spPr>
            <a:xfrm>
              <a:off x="9378841" y="2705215"/>
              <a:ext cx="1542473" cy="2125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378841" y="1366881"/>
              <a:ext cx="1542473" cy="124690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34" name="Picture 16" descr="ë¤ì ë§µ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31100" r="25953" b="22100"/>
            <a:stretch/>
          </p:blipFill>
          <p:spPr bwMode="auto">
            <a:xfrm>
              <a:off x="9626119" y="1420773"/>
              <a:ext cx="1047921" cy="70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8" descr="ë¤ì ì°í¸ë²í¸ ap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9006" y="1976114"/>
              <a:ext cx="935034" cy="59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2" descr="ì¹´ì¹´ì¤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152"/>
            <a:stretch/>
          </p:blipFill>
          <p:spPr bwMode="auto">
            <a:xfrm>
              <a:off x="9562474" y="2796849"/>
              <a:ext cx="1175211" cy="53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4" descr="ë¤ì´ë²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6" t="18293" r="16828" b="38569"/>
            <a:stretch/>
          </p:blipFill>
          <p:spPr bwMode="auto">
            <a:xfrm>
              <a:off x="9562473" y="3424462"/>
              <a:ext cx="1175211" cy="555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6" descr="facebook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7" t="26650" r="32018" b="29848"/>
            <a:stretch/>
          </p:blipFill>
          <p:spPr bwMode="auto">
            <a:xfrm>
              <a:off x="9562473" y="4087002"/>
              <a:ext cx="1175211" cy="56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/>
          <p:cNvSpPr txBox="1"/>
          <p:nvPr/>
        </p:nvSpPr>
        <p:spPr>
          <a:xfrm>
            <a:off x="7162508" y="776237"/>
            <a:ext cx="949859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API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19208" y="375840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API</a:t>
            </a:r>
          </a:p>
        </p:txBody>
      </p:sp>
      <p:sp>
        <p:nvSpPr>
          <p:cNvPr id="50" name="오른쪽 화살표 49"/>
          <p:cNvSpPr/>
          <p:nvPr/>
        </p:nvSpPr>
        <p:spPr>
          <a:xfrm rot="10800000">
            <a:off x="6072499" y="2383788"/>
            <a:ext cx="868754" cy="275857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6036468" y="209985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</a:t>
            </a:r>
            <a:endParaRPr lang="en-US" sz="13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956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4478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00" b="1" kern="1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시스템 구성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3" y="90055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9" name="Picture 2" descr="ì»´í¨í° ì¬ì©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1" y="1983088"/>
            <a:ext cx="919476" cy="6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737649" y="2125248"/>
            <a:ext cx="60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Request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500783" y="1594043"/>
            <a:ext cx="919476" cy="1423025"/>
            <a:chOff x="3283737" y="1036572"/>
            <a:chExt cx="1350609" cy="2357452"/>
          </a:xfrm>
        </p:grpSpPr>
        <p:pic>
          <p:nvPicPr>
            <p:cNvPr id="3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13" y="1036572"/>
              <a:ext cx="1098028" cy="55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37" y="1639221"/>
              <a:ext cx="1350609" cy="133291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07737" y="3011617"/>
              <a:ext cx="763173" cy="38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Server</a:t>
              </a:r>
            </a:p>
          </p:txBody>
        </p:sp>
      </p:grpSp>
      <p:sp>
        <p:nvSpPr>
          <p:cNvPr id="45" name="오른쪽 화살표 44"/>
          <p:cNvSpPr/>
          <p:nvPr/>
        </p:nvSpPr>
        <p:spPr>
          <a:xfrm>
            <a:off x="1663167" y="1997794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294842" y="1478282"/>
            <a:ext cx="1658631" cy="1349322"/>
            <a:chOff x="6613243" y="818679"/>
            <a:chExt cx="2650830" cy="3165513"/>
          </a:xfrm>
        </p:grpSpPr>
        <p:sp>
          <p:nvSpPr>
            <p:cNvPr id="17" name="직사각형 16"/>
            <p:cNvSpPr/>
            <p:nvPr/>
          </p:nvSpPr>
          <p:spPr>
            <a:xfrm>
              <a:off x="6613243" y="1331933"/>
              <a:ext cx="2650830" cy="265225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rgbClr val="222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순서도: 수행의 시작/종료 17"/>
            <p:cNvSpPr/>
            <p:nvPr/>
          </p:nvSpPr>
          <p:spPr>
            <a:xfrm>
              <a:off x="6759623" y="1587970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19" name="순서도: 수행의 시작/종료 18"/>
            <p:cNvSpPr/>
            <p:nvPr/>
          </p:nvSpPr>
          <p:spPr>
            <a:xfrm>
              <a:off x="6759624" y="2438076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sp>
          <p:nvSpPr>
            <p:cNvPr id="20" name="순서도: 수행의 시작/종료 19"/>
            <p:cNvSpPr/>
            <p:nvPr/>
          </p:nvSpPr>
          <p:spPr>
            <a:xfrm>
              <a:off x="6759623" y="3301197"/>
              <a:ext cx="2339747" cy="408623"/>
            </a:xfrm>
            <a:prstGeom prst="flowChartTerminator">
              <a:avLst/>
            </a:prstGeom>
            <a:solidFill>
              <a:srgbClr val="222B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Thread</a:t>
              </a:r>
            </a:p>
          </p:txBody>
        </p:sp>
        <p:pic>
          <p:nvPicPr>
            <p:cNvPr id="21" name="Picture 10" descr="JDK 11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081" y="818679"/>
              <a:ext cx="1627153" cy="46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오른쪽 화살표 21"/>
          <p:cNvSpPr/>
          <p:nvPr/>
        </p:nvSpPr>
        <p:spPr>
          <a:xfrm>
            <a:off x="3439000" y="1994427"/>
            <a:ext cx="798461" cy="195995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5087451" y="29694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4806424" y="2956751"/>
            <a:ext cx="408896" cy="226571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471216" y="3360988"/>
            <a:ext cx="1343611" cy="943857"/>
            <a:chOff x="6181636" y="4523506"/>
            <a:chExt cx="1973616" cy="2008463"/>
          </a:xfrm>
        </p:grpSpPr>
        <p:pic>
          <p:nvPicPr>
            <p:cNvPr id="26" name="Picture 12" descr="mariadb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636" y="4523506"/>
              <a:ext cx="1973616" cy="1360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839137" y="6040774"/>
              <a:ext cx="763175" cy="49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DBMS</a:t>
              </a:r>
            </a:p>
          </p:txBody>
        </p:sp>
      </p:grpSp>
      <p:sp>
        <p:nvSpPr>
          <p:cNvPr id="28" name="오른쪽 화살표 27"/>
          <p:cNvSpPr/>
          <p:nvPr/>
        </p:nvSpPr>
        <p:spPr>
          <a:xfrm>
            <a:off x="6078719" y="1815086"/>
            <a:ext cx="868754" cy="281147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화살표 49"/>
          <p:cNvSpPr/>
          <p:nvPr/>
        </p:nvSpPr>
        <p:spPr>
          <a:xfrm rot="10800000">
            <a:off x="6072499" y="2383788"/>
            <a:ext cx="868754" cy="275857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737647" y="2459428"/>
            <a:ext cx="6819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Response</a:t>
            </a:r>
          </a:p>
        </p:txBody>
      </p:sp>
      <p:sp>
        <p:nvSpPr>
          <p:cNvPr id="52" name="오른쪽 화살표 51"/>
          <p:cNvSpPr/>
          <p:nvPr/>
        </p:nvSpPr>
        <p:spPr>
          <a:xfrm rot="10800000">
            <a:off x="1639975" y="2280992"/>
            <a:ext cx="798461" cy="200420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52"/>
          <p:cNvSpPr/>
          <p:nvPr/>
        </p:nvSpPr>
        <p:spPr>
          <a:xfrm rot="10800000">
            <a:off x="3436868" y="2280992"/>
            <a:ext cx="798461" cy="200420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7034131" y="1088675"/>
            <a:ext cx="1156855" cy="2597802"/>
            <a:chOff x="9378841" y="1366881"/>
            <a:chExt cx="1542473" cy="3463737"/>
          </a:xfrm>
        </p:grpSpPr>
        <p:sp>
          <p:nvSpPr>
            <p:cNvPr id="55" name="직사각형 54"/>
            <p:cNvSpPr/>
            <p:nvPr/>
          </p:nvSpPr>
          <p:spPr>
            <a:xfrm>
              <a:off x="9378841" y="2705215"/>
              <a:ext cx="1542473" cy="2125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9378841" y="1366881"/>
              <a:ext cx="1542473" cy="124690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22B3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57" name="Picture 16" descr="ë¤ì ë§µ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31100" r="25953" b="22100"/>
            <a:stretch/>
          </p:blipFill>
          <p:spPr bwMode="auto">
            <a:xfrm>
              <a:off x="9626119" y="1420773"/>
              <a:ext cx="1047921" cy="70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8" descr="ë¤ì ì°í¸ë²í¸ api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9006" y="1976114"/>
              <a:ext cx="935034" cy="59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2" descr="ì¹´ì¹´ì¤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152"/>
            <a:stretch/>
          </p:blipFill>
          <p:spPr bwMode="auto">
            <a:xfrm>
              <a:off x="9562474" y="2796849"/>
              <a:ext cx="1175211" cy="53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4" descr="ë¤ì´ë²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6" t="18293" r="16828" b="38569"/>
            <a:stretch/>
          </p:blipFill>
          <p:spPr bwMode="auto">
            <a:xfrm>
              <a:off x="9562473" y="3424462"/>
              <a:ext cx="1175211" cy="555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6" descr="facebook api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7" t="26650" r="32018" b="29848"/>
            <a:stretch/>
          </p:blipFill>
          <p:spPr bwMode="auto">
            <a:xfrm>
              <a:off x="9562473" y="4087002"/>
              <a:ext cx="1175211" cy="564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TextBox 61"/>
          <p:cNvSpPr txBox="1"/>
          <p:nvPr/>
        </p:nvSpPr>
        <p:spPr>
          <a:xfrm>
            <a:off x="7162508" y="776237"/>
            <a:ext cx="949859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API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049538" y="3767109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API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36468" y="2099850"/>
            <a:ext cx="1126040" cy="30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</a:t>
            </a:r>
            <a:endParaRPr lang="en-US" sz="13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84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1242766" y="1968634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 검색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7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4481073" y="1538790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간략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0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52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5234995" y="2437650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상세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2" name="타원 11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1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7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5234995" y="2828356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상세 주소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8" name="타원 1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1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13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726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 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://www.kado.net/?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mod=news&amp;act=articleView&amp;idxno=942313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JTBC</a:t>
            </a:r>
            <a:endParaRPr lang="ko-KR" altLang="en-US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27315" y="1079863"/>
            <a:ext cx="3850372" cy="3367600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2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 rot="12514201">
            <a:off x="5115108" y="3344916"/>
            <a:ext cx="1277158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5404700" y="3680690"/>
            <a:ext cx="5911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9" name="타원 1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1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3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6" y="2374544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2460313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774554" y="227992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6937236" y="3359103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20205748">
            <a:off x="5248889" y="177482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1698329" y="2672681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5" y="1146504"/>
            <a:ext cx="922181" cy="80917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9613102">
            <a:off x="5451633" y="2133573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88903">
            <a:off x="5452159" y="3092170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6333112" y="393909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좌표 변환 객체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 rot="12514201">
            <a:off x="5115108" y="3344916"/>
            <a:ext cx="1277158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1266675" y="3059789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지도에 </a:t>
            </a: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마커로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표시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8" name="타원 1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22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 스케줄 등록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52" y="1175044"/>
            <a:ext cx="649644" cy="6496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3" name="타원 1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6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25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2" y="1009992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123248" y="1777372"/>
            <a:ext cx="324822" cy="784205"/>
          </a:xfrm>
          <a:prstGeom prst="up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88709" y="1820733"/>
            <a:ext cx="292359" cy="784800"/>
          </a:xfrm>
          <a:prstGeom prst="down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81068" y="2056966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정보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56801" y="2070397"/>
            <a:ext cx="56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4" name="타원 13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16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97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83529" y="269802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63640" y="3063742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007910" y="2423402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67061" y="3435356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마커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1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75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83529" y="2698025"/>
            <a:ext cx="1276104" cy="332809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63640" y="3063742"/>
            <a:ext cx="1276104" cy="332809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1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1971320" y="2634484"/>
            <a:ext cx="1276104" cy="332809"/>
          </a:xfrm>
          <a:prstGeom prst="right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10800000">
            <a:off x="1895095" y="302724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1515758" y="3452057"/>
            <a:ext cx="21872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반경 안 </a:t>
            </a: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마커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표시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&amp;</a:t>
            </a:r>
          </a:p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 정보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6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3" name="타원 12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6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1528666" y="3165513"/>
            <a:ext cx="218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지역 검색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21" name="위쪽 화살표 2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04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077067" y="2814878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13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123248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88709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83529" y="269802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63640" y="3063742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826705" y="2396094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배열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95479" y="3441898"/>
            <a:ext cx="951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30756" y="3251282"/>
            <a:ext cx="1887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</a:t>
            </a:r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마커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정보들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7" name="타원 16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21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4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7" y="2711282"/>
            <a:ext cx="540000" cy="540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971320" y="263448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010" y="966900"/>
            <a:ext cx="649644" cy="649644"/>
          </a:xfrm>
          <a:prstGeom prst="rect">
            <a:avLst/>
          </a:prstGeom>
        </p:spPr>
      </p:pic>
      <p:sp>
        <p:nvSpPr>
          <p:cNvPr id="11" name="위쪽 화살표 10"/>
          <p:cNvSpPr/>
          <p:nvPr/>
        </p:nvSpPr>
        <p:spPr>
          <a:xfrm>
            <a:off x="4061045" y="1746269"/>
            <a:ext cx="324822" cy="78420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526506" y="1789630"/>
            <a:ext cx="292359" cy="7848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7974" r="33674" b="36992"/>
          <a:stretch/>
        </p:blipFill>
        <p:spPr>
          <a:xfrm>
            <a:off x="7270851" y="2667326"/>
            <a:ext cx="720000" cy="55820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641008" y="2662654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621119" y="3028371"/>
            <a:ext cx="1276104" cy="33280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1895095" y="3027245"/>
            <a:ext cx="1276104" cy="332809"/>
          </a:xfrm>
          <a:prstGeom prst="rightArrow">
            <a:avLst/>
          </a:prstGeom>
          <a:solidFill>
            <a:srgbClr val="222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 10">
            <a:extLst>
              <a:ext uri="{FF2B5EF4-FFF2-40B4-BE49-F238E27FC236}">
                <a16:creationId xmlns="" xmlns:a16="http://schemas.microsoft.com/office/drawing/2014/main" id="{CAF9D752-0B17-4E23-9925-82839F70EC8D}"/>
              </a:ext>
            </a:extLst>
          </p:cNvPr>
          <p:cNvSpPr/>
          <p:nvPr/>
        </p:nvSpPr>
        <p:spPr>
          <a:xfrm>
            <a:off x="1515758" y="3452057"/>
            <a:ext cx="21872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반경 안 </a:t>
            </a:r>
            <a:r>
              <a:rPr lang="ko-KR" altLang="en-US" sz="14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마커</a:t>
            </a: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표시</a:t>
            </a:r>
            <a:r>
              <a:rPr lang="en-US" altLang="ko-KR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&amp;</a:t>
            </a:r>
          </a:p>
          <a:p>
            <a:pPr algn="ctr">
              <a:spcAft>
                <a:spcPts val="0"/>
              </a:spcAft>
            </a:pPr>
            <a:r>
              <a:rPr lang="ko-KR" altLang="en-US" sz="14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 정보</a:t>
            </a:r>
            <a:endParaRPr lang="en-US" altLang="zh-CN" sz="14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2" y="2797050"/>
            <a:ext cx="1831615" cy="368463"/>
          </a:xfrm>
          <a:prstGeom prst="rect">
            <a:avLst/>
          </a:prstGeom>
        </p:spPr>
      </p:pic>
      <p:sp>
        <p:nvSpPr>
          <p:cNvPr id="1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버스킹</a:t>
            </a:r>
            <a:r>
              <a:rPr lang="ko-KR" altLang="en-US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위치 표시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06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Flickity</a:t>
            </a: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(Carousel)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6" y="1125818"/>
            <a:ext cx="5957678" cy="24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5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726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 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://www.kado.net/?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mod=news&amp;act=articleView&amp;idxno=942313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JTBC</a:t>
            </a:r>
            <a:endParaRPr lang="ko-KR" altLang="en-US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1423031" y="1667069"/>
            <a:ext cx="3089192" cy="2693307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356049" y="1604865"/>
            <a:ext cx="3203510" cy="278674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98" y="853082"/>
            <a:ext cx="3419467" cy="274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6" name="타원 15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1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6930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구동 원리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987029" y="510697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 err="1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Flickity</a:t>
            </a:r>
            <a:r>
              <a:rPr lang="en-US" altLang="zh-CN" sz="1600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(Carousel)</a:t>
            </a:r>
            <a:endParaRPr lang="en-US" altLang="zh-CN" sz="1600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6" y="1125818"/>
            <a:ext cx="5957678" cy="24974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413" y="2044999"/>
            <a:ext cx="4134703" cy="222390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460521" y="2124385"/>
            <a:ext cx="879894" cy="3168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60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2067260" y="1067969"/>
            <a:ext cx="105157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FRONT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6252546" y="1067969"/>
            <a:ext cx="8551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BACK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87" y="1610826"/>
            <a:ext cx="2446884" cy="13567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4" y="3455720"/>
            <a:ext cx="1225925" cy="10199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158" y="3395955"/>
            <a:ext cx="971013" cy="9710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73" y="3155699"/>
            <a:ext cx="1778911" cy="9592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3081" r="6351" b="6443"/>
          <a:stretch/>
        </p:blipFill>
        <p:spPr>
          <a:xfrm>
            <a:off x="7024151" y="1733069"/>
            <a:ext cx="1700938" cy="10619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3" r="20591"/>
          <a:stretch/>
        </p:blipFill>
        <p:spPr>
          <a:xfrm>
            <a:off x="6305469" y="3140855"/>
            <a:ext cx="1324977" cy="9227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9" r="11345" b="16579"/>
          <a:stretch/>
        </p:blipFill>
        <p:spPr>
          <a:xfrm>
            <a:off x="5611088" y="1809786"/>
            <a:ext cx="1177791" cy="90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1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1646173" y="1122729"/>
            <a:ext cx="188192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DB &amp; SERVER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6112787" y="1234225"/>
            <a:ext cx="134645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TOOL KIT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1" r="14080"/>
          <a:stretch/>
        </p:blipFill>
        <p:spPr>
          <a:xfrm>
            <a:off x="859905" y="2044871"/>
            <a:ext cx="1433843" cy="9995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" y="3214631"/>
            <a:ext cx="1968645" cy="101262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1" y="2472462"/>
            <a:ext cx="1802067" cy="11438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29" y="2153305"/>
            <a:ext cx="983436" cy="9790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2" r="23623"/>
          <a:stretch/>
        </p:blipFill>
        <p:spPr>
          <a:xfrm>
            <a:off x="7667209" y="2058151"/>
            <a:ext cx="1043256" cy="11754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55" y="3527805"/>
            <a:ext cx="1539294" cy="5882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40" y="2213725"/>
            <a:ext cx="918645" cy="91864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87" y="3392162"/>
            <a:ext cx="1905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2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72225"/>
            <a:ext cx="1207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환경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AutoShape 2" descr="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0" name="타원 9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sp>
        <p:nvSpPr>
          <p:cNvPr id="7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2067260" y="1067969"/>
            <a:ext cx="5806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API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6034106" y="1052809"/>
            <a:ext cx="16902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Cooperation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15" y="1813540"/>
            <a:ext cx="1764123" cy="5074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37" y="2669173"/>
            <a:ext cx="1819580" cy="60340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27" y="1791313"/>
            <a:ext cx="1452236" cy="67665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6" t="22812" r="31446" b="21385"/>
          <a:stretch/>
        </p:blipFill>
        <p:spPr>
          <a:xfrm>
            <a:off x="1906791" y="3653671"/>
            <a:ext cx="1080655" cy="84512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3548977"/>
            <a:ext cx="1205160" cy="105451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90" y="3318888"/>
            <a:ext cx="1142178" cy="11593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7" y="2599655"/>
            <a:ext cx="1250162" cy="78632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61" y="2163604"/>
            <a:ext cx="1428750" cy="46672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72" y="3135718"/>
            <a:ext cx="1229870" cy="122987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10" y="1502340"/>
            <a:ext cx="1254598" cy="125459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98" y="2992815"/>
            <a:ext cx="1545189" cy="70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2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256BF839-5984-4814-99D1-E3F91C6B186D}"/>
              </a:ext>
            </a:extLst>
          </p:cNvPr>
          <p:cNvSpPr/>
          <p:nvPr/>
        </p:nvSpPr>
        <p:spPr>
          <a:xfrm>
            <a:off x="3081170" y="2083268"/>
            <a:ext cx="3381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36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팀원 소개 및 소감</a:t>
            </a:r>
            <a:endParaRPr lang="en-US" altLang="zh-CN" sz="36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39" name="组合 13">
            <a:extLst>
              <a:ext uri="{FF2B5EF4-FFF2-40B4-BE49-F238E27FC236}">
                <a16:creationId xmlns:a16="http://schemas.microsoft.com/office/drawing/2014/main" xmlns="" id="{4CB2E6AC-6FF4-4346-BF16-1B8A8397BE74}"/>
              </a:ext>
            </a:extLst>
          </p:cNvPr>
          <p:cNvGrpSpPr/>
          <p:nvPr/>
        </p:nvGrpSpPr>
        <p:grpSpPr>
          <a:xfrm>
            <a:off x="1548407" y="2075842"/>
            <a:ext cx="817965" cy="821648"/>
            <a:chOff x="5478463" y="2630488"/>
            <a:chExt cx="352425" cy="354012"/>
          </a:xfrm>
        </p:grpSpPr>
        <p:sp>
          <p:nvSpPr>
            <p:cNvPr id="40" name="AutoShape 37">
              <a:extLst>
                <a:ext uri="{FF2B5EF4-FFF2-40B4-BE49-F238E27FC236}">
                  <a16:creationId xmlns:a16="http://schemas.microsoft.com/office/drawing/2014/main" xmlns="" id="{BEF2943C-F723-43ED-953B-E9EA2D3D9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3" y="2663825"/>
              <a:ext cx="320675" cy="320675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1" name="AutoShape 38">
              <a:extLst>
                <a:ext uri="{FF2B5EF4-FFF2-40B4-BE49-F238E27FC236}">
                  <a16:creationId xmlns:a16="http://schemas.microsoft.com/office/drawing/2014/main" xmlns="" id="{B140BC38-64A4-40FE-ABDB-5A79EE08B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450" y="2808288"/>
              <a:ext cx="53975" cy="53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2" name="AutoShape 39">
              <a:extLst>
                <a:ext uri="{FF2B5EF4-FFF2-40B4-BE49-F238E27FC236}">
                  <a16:creationId xmlns:a16="http://schemas.microsoft.com/office/drawing/2014/main" xmlns="" id="{5FAA2FD2-DA69-4B62-87A3-7F4E881A3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325" y="2630488"/>
              <a:ext cx="55563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xmlns="" id="{2C527C80-D330-45B8-83F5-C20387E95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775" y="2797175"/>
              <a:ext cx="44450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4" name="AutoShape 41">
              <a:extLst>
                <a:ext uri="{FF2B5EF4-FFF2-40B4-BE49-F238E27FC236}">
                  <a16:creationId xmlns:a16="http://schemas.microsoft.com/office/drawing/2014/main" xmlns="" id="{4BAD4E87-877A-445E-9151-0AE7681EF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225" y="28733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  <p:sp>
          <p:nvSpPr>
            <p:cNvPr id="45" name="AutoShape 42">
              <a:extLst>
                <a:ext uri="{FF2B5EF4-FFF2-40B4-BE49-F238E27FC236}">
                  <a16:creationId xmlns:a16="http://schemas.microsoft.com/office/drawing/2014/main" xmlns="" id="{D69DBD67-18A2-4608-9A3E-E9F2B913A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38" y="27082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sym typeface="Arial" charset="0"/>
              </a:endParaRPr>
            </a:p>
          </p:txBody>
        </p:sp>
      </p:grpSp>
      <p:sp>
        <p:nvSpPr>
          <p:cNvPr id="24" name="椭圆 14">
            <a:extLst>
              <a:ext uri="{FF2B5EF4-FFF2-40B4-BE49-F238E27FC236}">
                <a16:creationId xmlns:a16="http://schemas.microsoft.com/office/drawing/2014/main" xmlns="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5" name="AutoShape 59">
            <a:extLst>
              <a:ext uri="{FF2B5EF4-FFF2-40B4-BE49-F238E27FC236}">
                <a16:creationId xmlns:a16="http://schemas.microsoft.com/office/drawing/2014/main" xmlns="" id="{65296ADF-6826-4E74-AAC1-75AE73C7BE4D}"/>
              </a:ext>
            </a:extLst>
          </p:cNvPr>
          <p:cNvSpPr>
            <a:spLocks/>
          </p:cNvSpPr>
          <p:nvPr/>
        </p:nvSpPr>
        <p:spPr bwMode="auto">
          <a:xfrm>
            <a:off x="1518296" y="2047541"/>
            <a:ext cx="779757" cy="77276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anose="02030504000101010101" pitchFamily="18" charset="-127"/>
              <a:ea typeface="Arial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07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맑은 고딕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F308687F-5083-4900-B884-1ED108CE6C82}"/>
              </a:ext>
            </a:extLst>
          </p:cNvPr>
          <p:cNvSpPr txBox="1"/>
          <p:nvPr/>
        </p:nvSpPr>
        <p:spPr>
          <a:xfrm>
            <a:off x="1901672" y="2439683"/>
            <a:ext cx="53719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accent1"/>
                </a:solidFill>
                <a:latin typeface="Arial" panose="020B0604020202020204" pitchFamily="34" charset="0"/>
              </a:rPr>
              <a:t>Presentation PPTMOA</a:t>
            </a:r>
            <a:endParaRPr lang="zh-CN" altLang="en-US" sz="40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CF3A8B31-6E44-4C33-990E-9C86ACE33E11}"/>
              </a:ext>
            </a:extLst>
          </p:cNvPr>
          <p:cNvCxnSpPr/>
          <p:nvPr/>
        </p:nvCxnSpPr>
        <p:spPr>
          <a:xfrm>
            <a:off x="4441372" y="3536738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83952E80-526F-44CB-8C16-C6E50D239736}"/>
              </a:ext>
            </a:extLst>
          </p:cNvPr>
          <p:cNvGrpSpPr/>
          <p:nvPr/>
        </p:nvGrpSpPr>
        <p:grpSpPr>
          <a:xfrm>
            <a:off x="3835940" y="848674"/>
            <a:ext cx="1445741" cy="1445741"/>
            <a:chOff x="3963053" y="796069"/>
            <a:chExt cx="1445741" cy="1445741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84E5A175-3149-405F-9145-7535715A381B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맑은 고딕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xmlns="" id="{9E5B9E45-F93C-4A06-BA66-41DF7365FA50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7" name="AutoShape 43">
                <a:extLst>
                  <a:ext uri="{FF2B5EF4-FFF2-40B4-BE49-F238E27FC236}">
                    <a16:creationId xmlns:a16="http://schemas.microsoft.com/office/drawing/2014/main" xmlns="" id="{96F486C0-B983-41F9-81CB-6C1B1A8DC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8" name="AutoShape 44">
                <a:extLst>
                  <a:ext uri="{FF2B5EF4-FFF2-40B4-BE49-F238E27FC236}">
                    <a16:creationId xmlns:a16="http://schemas.microsoft.com/office/drawing/2014/main" xmlns="" id="{BF50BDB9-1337-4389-911A-562AACE0F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9" name="AutoShape 45">
                <a:extLst>
                  <a:ext uri="{FF2B5EF4-FFF2-40B4-BE49-F238E27FC236}">
                    <a16:creationId xmlns:a16="http://schemas.microsoft.com/office/drawing/2014/main" xmlns="" id="{1A5323F7-E69F-4BEF-A706-7DF4426CA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E44EA276-324F-46D1-84EF-132808518A55}"/>
              </a:ext>
            </a:extLst>
          </p:cNvPr>
          <p:cNvSpPr txBox="1"/>
          <p:nvPr/>
        </p:nvSpPr>
        <p:spPr>
          <a:xfrm>
            <a:off x="2165058" y="3044295"/>
            <a:ext cx="47918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sz="2600">
                <a:solidFill>
                  <a:srgbClr val="222B34"/>
                </a:solidFill>
                <a:latin typeface="Arial"/>
              </a:rPr>
              <a:t>THANK YOU FOR WATCHING</a:t>
            </a:r>
          </a:p>
        </p:txBody>
      </p:sp>
      <p:sp>
        <p:nvSpPr>
          <p:cNvPr id="21" name="文本框 21">
            <a:extLst>
              <a:ext uri="{FF2B5EF4-FFF2-40B4-BE49-F238E27FC236}">
                <a16:creationId xmlns:a16="http://schemas.microsoft.com/office/drawing/2014/main" xmlns="" id="{695E45D2-4F7B-4220-B1CA-9BBB51D684F4}"/>
              </a:ext>
            </a:extLst>
          </p:cNvPr>
          <p:cNvSpPr txBox="1"/>
          <p:nvPr/>
        </p:nvSpPr>
        <p:spPr>
          <a:xfrm>
            <a:off x="3321497" y="3676043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</a:rPr>
              <a:t>Special Price Tittle</a:t>
            </a:r>
          </a:p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</a:rPr>
              <a:t>Focused services processes.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9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7264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 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8700" y="4683337"/>
            <a:ext cx="45004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://www.kado.net/?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mod=news&amp;act=articleView&amp;idxno=942313</a:t>
            </a:r>
            <a:r>
              <a:rPr lang="en-US" altLang="ko-KR" sz="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출처</a:t>
            </a:r>
            <a:r>
              <a:rPr lang="en-US" altLang="ko-KR" sz="7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JTBC</a:t>
            </a:r>
            <a:endParaRPr lang="ko-KR" altLang="en-US" sz="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8" name="타원 7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1423031" y="1667069"/>
            <a:ext cx="3089192" cy="2693307"/>
            <a:chOff x="752063" y="1032349"/>
            <a:chExt cx="3985537" cy="351476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63" y="1032349"/>
              <a:ext cx="3985537" cy="3514767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752063" y="1212979"/>
              <a:ext cx="1829406" cy="304801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98" y="853082"/>
            <a:ext cx="3419467" cy="274942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56049" y="1604865"/>
            <a:ext cx="3203510" cy="278674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38997" y="853082"/>
            <a:ext cx="3396919" cy="274942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290" y="1101012"/>
            <a:ext cx="3577866" cy="265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2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6655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8829"/>
          <a:stretch/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270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6655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8829"/>
          <a:stretch/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0318" y="2565280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보기 쉬운 공연 일정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98" y="2565280"/>
            <a:ext cx="361130" cy="36113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9" name="타원 8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119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3" y="486078"/>
            <a:ext cx="6655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 smtClean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현황</a:t>
            </a:r>
            <a:endParaRPr lang="en-US" altLang="zh-CN" sz="2100" b="1" kern="1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8829"/>
          <a:stretch/>
        </p:blipFill>
        <p:spPr>
          <a:xfrm>
            <a:off x="1343228" y="1316088"/>
            <a:ext cx="2768108" cy="6961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41" y="1085712"/>
            <a:ext cx="1940529" cy="115685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0318" y="2565280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보기 쉬운 공연 일정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2098" y="3486608"/>
            <a:ext cx="360000" cy="36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50070" y="3396845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버스커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홍보 어려움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0318" y="3933449"/>
            <a:ext cx="268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버스킹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특징을 살리지 못함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20318" y="4406946"/>
            <a:ext cx="23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제한된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타켓층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98" y="2565280"/>
            <a:ext cx="361130" cy="36113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945582" y="90054"/>
            <a:ext cx="644235" cy="658091"/>
            <a:chOff x="7945582" y="90054"/>
            <a:chExt cx="644235" cy="658091"/>
          </a:xfrm>
        </p:grpSpPr>
        <p:sp>
          <p:nvSpPr>
            <p:cNvPr id="15" name="타원 14"/>
            <p:cNvSpPr/>
            <p:nvPr/>
          </p:nvSpPr>
          <p:spPr>
            <a:xfrm>
              <a:off x="7945582" y="90054"/>
              <a:ext cx="644235" cy="6580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116" y="189017"/>
              <a:ext cx="459266" cy="46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664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ial">
  <a:themeElements>
    <a:clrScheme name="沉稳简约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2B34"/>
      </a:accent1>
      <a:accent2>
        <a:srgbClr val="F6F4F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自定义 1">
      <a:majorFont>
        <a:latin typeface="Arial"/>
        <a:ea typeface="Arial"/>
        <a:cs typeface=""/>
      </a:majorFont>
      <a:minorFont>
        <a:latin typeface="Calibri Light"/>
        <a:ea typeface="Arial"/>
        <a:cs typeface=""/>
      </a:minorFont>
    </a:fontScheme>
    <a:fmtScheme name="Arial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Arial"/>
        <a:font script="Hang" typeface="맑은 고딕"/>
        <a:font script="Hans" typeface="Arial Light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맑은 고딕" panose="020F0502020204030204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1329</Words>
  <Application>Microsoft Office PowerPoint</Application>
  <PresentationFormat>화면 슬라이드 쇼(16:9)</PresentationFormat>
  <Paragraphs>298</Paragraphs>
  <Slides>55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나눔바른고딕 Light</vt:lpstr>
      <vt:lpstr>Calibri Light</vt:lpstr>
      <vt:lpstr>Arial</vt:lpstr>
      <vt:lpstr>맑은 고딕</vt:lpstr>
      <vt:lpstr>함초롬돋움</vt:lpstr>
      <vt:lpstr>나눔바른고딕</vt:lpstr>
      <vt:lpstr>Arial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pptmoa.com</cp:keywords>
  <dc:description/>
  <cp:lastModifiedBy/>
  <cp:revision>1</cp:revision>
  <dcterms:created xsi:type="dcterms:W3CDTF">2018-09-27T07:27:54Z</dcterms:created>
  <dcterms:modified xsi:type="dcterms:W3CDTF">2018-12-14T05:37:57Z</dcterms:modified>
  <cp:category>pptmoa.com</cp:category>
  <cp:contentStatus>pptmoa.com</cp:contentStatus>
</cp:coreProperties>
</file>